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57" r:id="rId3"/>
    <p:sldId id="297" r:id="rId4"/>
    <p:sldId id="258" r:id="rId5"/>
    <p:sldId id="259" r:id="rId6"/>
    <p:sldId id="260" r:id="rId7"/>
    <p:sldId id="261" r:id="rId8"/>
    <p:sldId id="262" r:id="rId9"/>
    <p:sldId id="263" r:id="rId10"/>
    <p:sldId id="264" r:id="rId11"/>
    <p:sldId id="265" r:id="rId12"/>
    <p:sldId id="290" r:id="rId13"/>
    <p:sldId id="291" r:id="rId14"/>
    <p:sldId id="292" r:id="rId15"/>
    <p:sldId id="266" r:id="rId16"/>
    <p:sldId id="267" r:id="rId17"/>
    <p:sldId id="268" r:id="rId18"/>
    <p:sldId id="270" r:id="rId19"/>
    <p:sldId id="271" r:id="rId20"/>
    <p:sldId id="277" r:id="rId21"/>
    <p:sldId id="278" r:id="rId22"/>
    <p:sldId id="294" r:id="rId23"/>
    <p:sldId id="295" r:id="rId24"/>
    <p:sldId id="279" r:id="rId25"/>
    <p:sldId id="273" r:id="rId26"/>
    <p:sldId id="274" r:id="rId27"/>
    <p:sldId id="293" r:id="rId28"/>
    <p:sldId id="301" r:id="rId29"/>
    <p:sldId id="275" r:id="rId30"/>
    <p:sldId id="276" r:id="rId31"/>
    <p:sldId id="280" r:id="rId32"/>
    <p:sldId id="298" r:id="rId33"/>
    <p:sldId id="281" r:id="rId34"/>
    <p:sldId id="282" r:id="rId35"/>
    <p:sldId id="283" r:id="rId36"/>
    <p:sldId id="284" r:id="rId37"/>
    <p:sldId id="285" r:id="rId38"/>
    <p:sldId id="287" r:id="rId39"/>
    <p:sldId id="288" r:id="rId40"/>
    <p:sldId id="289" r:id="rId41"/>
  </p:sldIdLst>
  <p:sldSz cx="18288000" cy="10287000"/>
  <p:notesSz cx="9144000" cy="6858000"/>
  <p:embeddedFontLst>
    <p:embeddedFont>
      <p:font typeface="Arimo" panose="020B0604020202020204" pitchFamily="34" charset="0"/>
      <p:regular r:id="rId43"/>
    </p:embeddedFont>
    <p:embeddedFont>
      <p:font typeface="Calibri" panose="020F0502020204030204" pitchFamily="34" charset="0"/>
      <p:regular r:id="rId44"/>
      <p:bold r:id="rId45"/>
      <p:italic r:id="rId46"/>
      <p:boldItalic r:id="rId47"/>
    </p:embeddedFont>
    <p:embeddedFont>
      <p:font typeface="Quando" panose="02020603060000060704" pitchFamily="18" charset="77"/>
      <p:regular r:id="rId48"/>
    </p:embeddedFont>
    <p:embeddedFont>
      <p:font typeface="Source Sans Pro" panose="020B0503030403020204" pitchFamily="34" charset="0"/>
      <p:regular r:id="rId49"/>
      <p:bold r:id="rId50"/>
      <p:italic r:id="rId51"/>
      <p:boldItalic r:id="rId52"/>
    </p:embeddedFont>
    <p:embeddedFont>
      <p:font typeface="Source Sans Pro Bold" panose="020B0703030403020204" pitchFamily="34" charset="0"/>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64" autoAdjust="0"/>
    <p:restoredTop sz="94558" autoAdjust="0"/>
  </p:normalViewPr>
  <p:slideViewPr>
    <p:cSldViewPr>
      <p:cViewPr varScale="1">
        <p:scale>
          <a:sx n="80" d="100"/>
          <a:sy n="80" d="100"/>
        </p:scale>
        <p:origin x="776"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19.12.2021</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70686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753370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19.12.2021</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19.12.2021</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extLst>
      <p:ext uri="{BB962C8B-B14F-4D97-AF65-F5344CB8AC3E}">
        <p14:creationId xmlns:p14="http://schemas.microsoft.com/office/powerpoint/2010/main" val="2481908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19.12.2021</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extLst>
      <p:ext uri="{BB962C8B-B14F-4D97-AF65-F5344CB8AC3E}">
        <p14:creationId xmlns:p14="http://schemas.microsoft.com/office/powerpoint/2010/main" val="323870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19.12.2021</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extLst>
      <p:ext uri="{BB962C8B-B14F-4D97-AF65-F5344CB8AC3E}">
        <p14:creationId xmlns:p14="http://schemas.microsoft.com/office/powerpoint/2010/main" val="360388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19.12.2021</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45492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3856288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971241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49338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24405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1395406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605137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19.12.2021</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22</a:t>
            </a:fld>
            <a:endParaRPr lang="cs-CZ"/>
          </a:p>
        </p:txBody>
      </p:sp>
    </p:spTree>
    <p:extLst>
      <p:ext uri="{BB962C8B-B14F-4D97-AF65-F5344CB8AC3E}">
        <p14:creationId xmlns:p14="http://schemas.microsoft.com/office/powerpoint/2010/main" val="2708277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2919686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19.12.2021</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24</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2531272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19.12.2021</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26</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19.12.2021</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27</a:t>
            </a:fld>
            <a:endParaRPr lang="cs-CZ"/>
          </a:p>
        </p:txBody>
      </p:sp>
    </p:spTree>
    <p:extLst>
      <p:ext uri="{BB962C8B-B14F-4D97-AF65-F5344CB8AC3E}">
        <p14:creationId xmlns:p14="http://schemas.microsoft.com/office/powerpoint/2010/main" val="3519533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19.12.2021</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28</a:t>
            </a:fld>
            <a:endParaRPr lang="cs-CZ"/>
          </a:p>
        </p:txBody>
      </p:sp>
    </p:spTree>
    <p:extLst>
      <p:ext uri="{BB962C8B-B14F-4D97-AF65-F5344CB8AC3E}">
        <p14:creationId xmlns:p14="http://schemas.microsoft.com/office/powerpoint/2010/main" val="3504791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fld id="{B7268E1E-0E44-426D-905E-8AD9B19D2182}" type="datetimeFigureOut">
              <a:rPr lang="cs-CZ" smtClean="0"/>
              <a:t>19.12.2021</a:t>
            </a:fld>
            <a:endParaRPr lang="cs-CZ"/>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pPr lvl="0"/>
            <a:r>
              <a:rPr lang="en-US"/>
              <a:t>Move to paper example of Project Description</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fld id="{871B2431-D351-4C6E-A3CF-9DFAC0E3E050}" type="slidenum">
              <a:rPr lang="cs-CZ" smtClean="0"/>
              <a:t>29</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678503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2637080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93556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1948711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682784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3809362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1082966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3614438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742759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2806467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4256452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488935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729385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98659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02801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934998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206283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455574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t="21875" b="2187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596660"/>
            <a:ext cx="16230600" cy="9052734"/>
            <a:chOff x="0" y="-76200"/>
            <a:chExt cx="21640800" cy="12070313"/>
          </a:xfrm>
        </p:grpSpPr>
        <p:sp>
          <p:nvSpPr>
            <p:cNvPr id="3" name="TextBox 3"/>
            <p:cNvSpPr txBox="1"/>
            <p:nvPr/>
          </p:nvSpPr>
          <p:spPr>
            <a:xfrm>
              <a:off x="4562112" y="-76200"/>
              <a:ext cx="12516576" cy="990600"/>
            </a:xfrm>
            <a:prstGeom prst="rect">
              <a:avLst/>
            </a:prstGeom>
          </p:spPr>
          <p:txBody>
            <a:bodyPr lIns="0" tIns="0" rIns="0" bIns="0" rtlCol="0" anchor="t">
              <a:spAutoFit/>
            </a:bodyPr>
            <a:lstStyle/>
            <a:p>
              <a:pPr algn="ctr">
                <a:lnSpc>
                  <a:spcPts val="6299"/>
                </a:lnSpc>
              </a:pPr>
              <a:endParaRPr/>
            </a:p>
          </p:txBody>
        </p:sp>
        <p:sp>
          <p:nvSpPr>
            <p:cNvPr id="4" name="TextBox 4"/>
            <p:cNvSpPr txBox="1"/>
            <p:nvPr/>
          </p:nvSpPr>
          <p:spPr>
            <a:xfrm>
              <a:off x="950557" y="2880839"/>
              <a:ext cx="19739686" cy="6705600"/>
            </a:xfrm>
            <a:prstGeom prst="rect">
              <a:avLst/>
            </a:prstGeom>
          </p:spPr>
          <p:txBody>
            <a:bodyPr lIns="0" tIns="0" rIns="0" bIns="0" rtlCol="0" anchor="t">
              <a:spAutoFit/>
            </a:bodyPr>
            <a:lstStyle/>
            <a:p>
              <a:pPr algn="ctr">
                <a:lnSpc>
                  <a:spcPts val="13200"/>
                </a:lnSpc>
              </a:pPr>
              <a:r>
                <a:rPr lang="en-US" sz="11000" spc="-165">
                  <a:solidFill>
                    <a:srgbClr val="FFCE4C"/>
                  </a:solidFill>
                  <a:latin typeface="Quando"/>
                </a:rPr>
                <a:t>How to Write a Winning Book Proposal</a:t>
              </a:r>
            </a:p>
          </p:txBody>
        </p:sp>
        <p:sp>
          <p:nvSpPr>
            <p:cNvPr id="5" name="TextBox 5"/>
            <p:cNvSpPr txBox="1"/>
            <p:nvPr/>
          </p:nvSpPr>
          <p:spPr>
            <a:xfrm>
              <a:off x="4562112" y="11274429"/>
              <a:ext cx="12516576" cy="719684"/>
            </a:xfrm>
            <a:prstGeom prst="rect">
              <a:avLst/>
            </a:prstGeom>
          </p:spPr>
          <p:txBody>
            <a:bodyPr lIns="0" tIns="0" rIns="0" bIns="0" rtlCol="0" anchor="t">
              <a:spAutoFit/>
            </a:bodyPr>
            <a:lstStyle/>
            <a:p>
              <a:pPr algn="ctr">
                <a:lnSpc>
                  <a:spcPts val="4480"/>
                </a:lnSpc>
              </a:pPr>
              <a:r>
                <a:rPr lang="en-US" sz="3200" dirty="0">
                  <a:solidFill>
                    <a:srgbClr val="FFCE4C"/>
                  </a:solidFill>
                  <a:latin typeface="Source Sans Pro"/>
                </a:rPr>
                <a:t>Workshop by </a:t>
              </a:r>
              <a:r>
                <a:rPr lang="en-US" sz="3200" dirty="0" err="1">
                  <a:solidFill>
                    <a:srgbClr val="FFCE4C"/>
                  </a:solidFill>
                  <a:latin typeface="Source Sans Pro"/>
                </a:rPr>
                <a:t>Badia</a:t>
              </a:r>
              <a:r>
                <a:rPr lang="en-US" sz="3200" dirty="0">
                  <a:solidFill>
                    <a:srgbClr val="FFCE4C"/>
                  </a:solidFill>
                  <a:latin typeface="Source Sans Pro"/>
                </a:rPr>
                <a:t> </a:t>
              </a:r>
              <a:r>
                <a:rPr lang="en-US" sz="3200" dirty="0" err="1">
                  <a:solidFill>
                    <a:srgbClr val="FFCE4C"/>
                  </a:solidFill>
                  <a:latin typeface="Source Sans Pro"/>
                </a:rPr>
                <a:t>Ahad</a:t>
              </a:r>
              <a:r>
                <a:rPr lang="en-US" sz="3200" dirty="0">
                  <a:solidFill>
                    <a:srgbClr val="FFCE4C"/>
                  </a:solidFill>
                  <a:latin typeface="Source Sans Pro"/>
                </a:rPr>
                <a:t>, PhD</a:t>
              </a:r>
            </a:p>
          </p:txBody>
        </p:sp>
        <p:sp>
          <p:nvSpPr>
            <p:cNvPr id="6" name="AutoShape 6"/>
            <p:cNvSpPr/>
            <p:nvPr/>
          </p:nvSpPr>
          <p:spPr>
            <a:xfrm>
              <a:off x="0" y="10249839"/>
              <a:ext cx="21640800" cy="75261"/>
            </a:xfrm>
            <a:prstGeom prst="rect">
              <a:avLst/>
            </a:prstGeom>
            <a:solidFill>
              <a:srgbClr val="9CCBD5"/>
            </a:solidFill>
          </p:spPr>
        </p:sp>
        <p:sp>
          <p:nvSpPr>
            <p:cNvPr id="7" name="AutoShape 7"/>
            <p:cNvSpPr/>
            <p:nvPr/>
          </p:nvSpPr>
          <p:spPr>
            <a:xfrm>
              <a:off x="0" y="1902592"/>
              <a:ext cx="21640800" cy="75261"/>
            </a:xfrm>
            <a:prstGeom prst="rect">
              <a:avLst/>
            </a:prstGeom>
            <a:solidFill>
              <a:srgbClr val="9CCBD5"/>
            </a:solid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grpSp>
        <p:nvGrpSpPr>
          <p:cNvPr id="3" name="Group 3"/>
          <p:cNvGrpSpPr/>
          <p:nvPr/>
        </p:nvGrpSpPr>
        <p:grpSpPr>
          <a:xfrm>
            <a:off x="2057343" y="1415838"/>
            <a:ext cx="14173314" cy="4956810"/>
            <a:chOff x="0" y="0"/>
            <a:chExt cx="18897752" cy="6609080"/>
          </a:xfrm>
        </p:grpSpPr>
        <p:sp>
          <p:nvSpPr>
            <p:cNvPr id="4" name="TextBox 4"/>
            <p:cNvSpPr txBox="1"/>
            <p:nvPr/>
          </p:nvSpPr>
          <p:spPr>
            <a:xfrm>
              <a:off x="0" y="5543550"/>
              <a:ext cx="18897752" cy="1065530"/>
            </a:xfrm>
            <a:prstGeom prst="rect">
              <a:avLst/>
            </a:prstGeom>
          </p:spPr>
          <p:txBody>
            <a:bodyPr lIns="0" tIns="0" rIns="0" bIns="0" rtlCol="0" anchor="t">
              <a:spAutoFit/>
            </a:bodyPr>
            <a:lstStyle/>
            <a:p>
              <a:pPr algn="ctr">
                <a:lnSpc>
                  <a:spcPts val="6105"/>
                </a:lnSpc>
              </a:pPr>
              <a:r>
                <a:rPr lang="en-US" sz="5600">
                  <a:solidFill>
                    <a:srgbClr val="0C3954"/>
                  </a:solidFill>
                  <a:latin typeface="Quando Italics"/>
                </a:rPr>
                <a:t>THE PROJECT DESCRIPTION</a:t>
              </a:r>
            </a:p>
          </p:txBody>
        </p:sp>
        <p:grpSp>
          <p:nvGrpSpPr>
            <p:cNvPr id="5" name="Group 5"/>
            <p:cNvGrpSpPr/>
            <p:nvPr/>
          </p:nvGrpSpPr>
          <p:grpSpPr>
            <a:xfrm>
              <a:off x="7073976" y="0"/>
              <a:ext cx="4749800" cy="47498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E4C"/>
              </a:solidFill>
            </p:spPr>
          </p:sp>
        </p:grpSp>
        <p:pic>
          <p:nvPicPr>
            <p:cNvPr id="7" name="Picture 7"/>
            <p:cNvPicPr>
              <a:picLocks noChangeAspect="1"/>
            </p:cNvPicPr>
            <p:nvPr/>
          </p:nvPicPr>
          <p:blipFill>
            <a:blip r:embed="rId3"/>
            <a:srcRect/>
            <a:stretch>
              <a:fillRect/>
            </a:stretch>
          </p:blipFill>
          <p:spPr>
            <a:xfrm>
              <a:off x="7700745" y="626769"/>
              <a:ext cx="3496262" cy="3496262"/>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FFCE4C"/>
          </a:solidFill>
        </p:spPr>
      </p:sp>
      <p:pic>
        <p:nvPicPr>
          <p:cNvPr id="3" name="Picture 3"/>
          <p:cNvPicPr>
            <a:picLocks noChangeAspect="1"/>
          </p:cNvPicPr>
          <p:nvPr/>
        </p:nvPicPr>
        <p:blipFill>
          <a:blip r:embed="rId3"/>
          <a:srcRect l="8251" r="8251"/>
          <a:stretch>
            <a:fillRect/>
          </a:stretch>
        </p:blipFill>
        <p:spPr>
          <a:xfrm>
            <a:off x="12486544" y="207455"/>
            <a:ext cx="5618873" cy="9872089"/>
          </a:xfrm>
          <a:prstGeom prst="rect">
            <a:avLst/>
          </a:prstGeom>
        </p:spPr>
      </p:pic>
      <p:sp>
        <p:nvSpPr>
          <p:cNvPr id="4" name="TextBox 4"/>
          <p:cNvSpPr txBox="1"/>
          <p:nvPr/>
        </p:nvSpPr>
        <p:spPr>
          <a:xfrm>
            <a:off x="193048" y="4077799"/>
            <a:ext cx="12025556" cy="4990599"/>
          </a:xfrm>
          <a:prstGeom prst="rect">
            <a:avLst/>
          </a:prstGeom>
        </p:spPr>
        <p:txBody>
          <a:bodyPr lIns="0" tIns="0" rIns="0" bIns="0" rtlCol="0" anchor="t">
            <a:spAutoFit/>
          </a:bodyPr>
          <a:lstStyle/>
          <a:p>
            <a:pPr marL="583825" lvl="1" indent="-291912" algn="l">
              <a:lnSpc>
                <a:spcPts val="4950"/>
              </a:lnSpc>
              <a:buFont typeface="Arial"/>
              <a:buChar char="•"/>
            </a:pPr>
            <a:r>
              <a:rPr lang="en-US" sz="3536" spc="123">
                <a:solidFill>
                  <a:srgbClr val="0C3954"/>
                </a:solidFill>
                <a:latin typeface="Source Sans Pro"/>
              </a:rPr>
              <a:t>Provides a detailed overview of your manuscript</a:t>
            </a:r>
          </a:p>
          <a:p>
            <a:pPr marL="583825" lvl="1" indent="-291912" algn="l">
              <a:lnSpc>
                <a:spcPts val="4950"/>
              </a:lnSpc>
              <a:buFont typeface="Arial"/>
              <a:buChar char="•"/>
            </a:pPr>
            <a:r>
              <a:rPr lang="en-US" sz="3536" spc="123">
                <a:solidFill>
                  <a:srgbClr val="0C3954"/>
                </a:solidFill>
                <a:latin typeface="Source Sans Pro"/>
              </a:rPr>
              <a:t>Details why your project is important</a:t>
            </a:r>
          </a:p>
          <a:p>
            <a:pPr marL="583825" lvl="1" indent="-291912" algn="l">
              <a:lnSpc>
                <a:spcPts val="4950"/>
              </a:lnSpc>
              <a:buFont typeface="Arial"/>
              <a:buChar char="•"/>
            </a:pPr>
            <a:r>
              <a:rPr lang="en-US" sz="3536" spc="123">
                <a:solidFill>
                  <a:srgbClr val="0C3954"/>
                </a:solidFill>
                <a:latin typeface="Source Sans Pro"/>
              </a:rPr>
              <a:t>Explains why your book should exist as a book (as opposed to a series of articles)</a:t>
            </a:r>
          </a:p>
          <a:p>
            <a:pPr marL="583825" lvl="1" indent="-291912" algn="l">
              <a:lnSpc>
                <a:spcPts val="4950"/>
              </a:lnSpc>
              <a:buFont typeface="Arial"/>
              <a:buChar char="•"/>
            </a:pPr>
            <a:r>
              <a:rPr lang="en-US" sz="3536" spc="123">
                <a:solidFill>
                  <a:srgbClr val="0C3954"/>
                </a:solidFill>
                <a:latin typeface="Source Sans Pro"/>
              </a:rPr>
              <a:t>It tells a story</a:t>
            </a:r>
          </a:p>
          <a:p>
            <a:pPr marL="583825" lvl="1" indent="-291912" algn="l">
              <a:lnSpc>
                <a:spcPts val="4950"/>
              </a:lnSpc>
              <a:buFont typeface="Arial"/>
              <a:buChar char="•"/>
            </a:pPr>
            <a:r>
              <a:rPr lang="en-US" sz="3536" spc="123">
                <a:solidFill>
                  <a:srgbClr val="0C3954"/>
                </a:solidFill>
                <a:latin typeface="Source Sans Pro"/>
              </a:rPr>
              <a:t>Address a problem/question  </a:t>
            </a:r>
          </a:p>
          <a:p>
            <a:pPr marL="583825" lvl="1" indent="-291912" algn="l">
              <a:lnSpc>
                <a:spcPts val="4950"/>
              </a:lnSpc>
              <a:buFont typeface="Arial"/>
              <a:buChar char="•"/>
            </a:pPr>
            <a:r>
              <a:rPr lang="en-US" sz="3536" spc="123">
                <a:solidFill>
                  <a:srgbClr val="0C3954"/>
                </a:solidFill>
                <a:latin typeface="Source Sans Pro"/>
              </a:rPr>
              <a:t>Fills a gap in an existing debate/conversation</a:t>
            </a:r>
          </a:p>
          <a:p>
            <a:pPr marL="583825" lvl="1" indent="-291913" algn="l">
              <a:lnSpc>
                <a:spcPts val="4950"/>
              </a:lnSpc>
              <a:buFont typeface="Arial"/>
              <a:buChar char="•"/>
            </a:pPr>
            <a:r>
              <a:rPr lang="en-US" sz="3536" spc="123">
                <a:solidFill>
                  <a:srgbClr val="0C3954"/>
                </a:solidFill>
                <a:latin typeface="Source Sans Pro"/>
              </a:rPr>
              <a:t>Makes explicit the audience for the manuscript</a:t>
            </a:r>
          </a:p>
        </p:txBody>
      </p:sp>
      <p:sp>
        <p:nvSpPr>
          <p:cNvPr id="5" name="TextBox 5"/>
          <p:cNvSpPr txBox="1"/>
          <p:nvPr/>
        </p:nvSpPr>
        <p:spPr>
          <a:xfrm>
            <a:off x="1028700" y="1057275"/>
            <a:ext cx="10506428" cy="2055400"/>
          </a:xfrm>
          <a:prstGeom prst="rect">
            <a:avLst/>
          </a:prstGeom>
        </p:spPr>
        <p:txBody>
          <a:bodyPr lIns="0" tIns="0" rIns="0" bIns="0" rtlCol="0" anchor="t">
            <a:spAutoFit/>
          </a:bodyPr>
          <a:lstStyle/>
          <a:p>
            <a:pPr algn="l">
              <a:lnSpc>
                <a:spcPts val="8160"/>
              </a:lnSpc>
            </a:pPr>
            <a:r>
              <a:rPr lang="en-US" sz="7000">
                <a:solidFill>
                  <a:srgbClr val="0C3954"/>
                </a:solidFill>
                <a:latin typeface="Quando"/>
              </a:rPr>
              <a:t>The Project Description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7" y="207455"/>
            <a:ext cx="17901905" cy="9872089"/>
          </a:xfrm>
          <a:prstGeom prst="rect">
            <a:avLst/>
          </a:prstGeom>
          <a:solidFill>
            <a:srgbClr val="FFCE4C"/>
          </a:solidFill>
        </p:spPr>
      </p:sp>
      <p:sp>
        <p:nvSpPr>
          <p:cNvPr id="4" name="TextBox 4"/>
          <p:cNvSpPr txBox="1"/>
          <p:nvPr/>
        </p:nvSpPr>
        <p:spPr>
          <a:xfrm>
            <a:off x="533400" y="1866900"/>
            <a:ext cx="17221200" cy="7091172"/>
          </a:xfrm>
          <a:prstGeom prst="rect">
            <a:avLst/>
          </a:prstGeom>
        </p:spPr>
        <p:txBody>
          <a:bodyPr wrap="square" lIns="0" tIns="0" rIns="0" bIns="0" rtlCol="0" anchor="t">
            <a:spAutoFit/>
          </a:bodyPr>
          <a:lstStyle/>
          <a:p>
            <a:pPr marL="514350" indent="-514350">
              <a:lnSpc>
                <a:spcPct val="90000"/>
              </a:lnSpc>
              <a:buFont typeface="+mj-lt"/>
              <a:buAutoNum type="arabicPeriod"/>
            </a:pPr>
            <a:r>
              <a:rPr lang="en-US" sz="3200" i="1" dirty="0">
                <a:solidFill>
                  <a:srgbClr val="404040"/>
                </a:solidFill>
              </a:rPr>
              <a:t>Defining Significance</a:t>
            </a:r>
            <a:r>
              <a:rPr lang="en-US" sz="3200" dirty="0">
                <a:solidFill>
                  <a:srgbClr val="404040"/>
                </a:solidFill>
              </a:rPr>
              <a:t> </a:t>
            </a:r>
            <a:r>
              <a:rPr lang="en-US" sz="3200" dirty="0">
                <a:solidFill>
                  <a:srgbClr val="0070C0"/>
                </a:solidFill>
              </a:rPr>
              <a:t>examines the political significance of race by analyzing</a:t>
            </a:r>
            <a:r>
              <a:rPr lang="en-US" sz="3200" dirty="0">
                <a:solidFill>
                  <a:srgbClr val="404040"/>
                </a:solidFill>
              </a:rPr>
              <a:t> how the meaning of blackness influences the political agenda of urban black communities. [</a:t>
            </a:r>
            <a:r>
              <a:rPr lang="en-US" sz="3200" dirty="0">
                <a:solidFill>
                  <a:srgbClr val="FF0000"/>
                </a:solidFill>
              </a:rPr>
              <a:t>what the book is about</a:t>
            </a:r>
            <a:r>
              <a:rPr lang="en-US" sz="3200" dirty="0">
                <a:solidFill>
                  <a:srgbClr val="404040"/>
                </a:solidFill>
              </a:rPr>
              <a:t>]</a:t>
            </a:r>
          </a:p>
          <a:p>
            <a:pPr marL="514350" indent="-514350">
              <a:lnSpc>
                <a:spcPct val="90000"/>
              </a:lnSpc>
              <a:buFont typeface="+mj-lt"/>
              <a:buAutoNum type="arabicPeriod"/>
            </a:pPr>
            <a:endParaRPr lang="en-US" sz="3200" dirty="0">
              <a:solidFill>
                <a:srgbClr val="404040"/>
              </a:solidFill>
            </a:endParaRPr>
          </a:p>
          <a:p>
            <a:pPr marL="514350" indent="-514350">
              <a:lnSpc>
                <a:spcPct val="90000"/>
              </a:lnSpc>
              <a:buFont typeface="+mj-lt"/>
              <a:buAutoNum type="arabicPeriod"/>
            </a:pPr>
            <a:r>
              <a:rPr lang="en-US" sz="3200" dirty="0">
                <a:solidFill>
                  <a:srgbClr val="404040"/>
                </a:solidFill>
              </a:rPr>
              <a:t>How African-Americans understand and express their racial identity is as </a:t>
            </a:r>
            <a:r>
              <a:rPr lang="en-US" sz="3200" dirty="0">
                <a:solidFill>
                  <a:srgbClr val="0070C0"/>
                </a:solidFill>
              </a:rPr>
              <a:t>politically significant </a:t>
            </a:r>
            <a:r>
              <a:rPr lang="en-US" sz="3200" dirty="0">
                <a:solidFill>
                  <a:srgbClr val="404040"/>
                </a:solidFill>
              </a:rPr>
              <a:t>as the intensity with which they cling to it. Indeed, </a:t>
            </a:r>
            <a:r>
              <a:rPr lang="en-US" sz="3200" dirty="0">
                <a:solidFill>
                  <a:srgbClr val="0070C0"/>
                </a:solidFill>
              </a:rPr>
              <a:t>the assumption </a:t>
            </a:r>
            <a:r>
              <a:rPr lang="en-US" sz="3200" dirty="0">
                <a:solidFill>
                  <a:srgbClr val="404040"/>
                </a:solidFill>
              </a:rPr>
              <a:t>that African-Americans share a common identity has </a:t>
            </a:r>
            <a:r>
              <a:rPr lang="en-US" sz="3200" dirty="0">
                <a:solidFill>
                  <a:srgbClr val="0070C0"/>
                </a:solidFill>
              </a:rPr>
              <a:t>long been </a:t>
            </a:r>
            <a:r>
              <a:rPr lang="en-US" sz="3200" dirty="0">
                <a:solidFill>
                  <a:srgbClr val="404040"/>
                </a:solidFill>
              </a:rPr>
              <a:t>the basis for both political strategizing and political science theorizing. [</a:t>
            </a:r>
            <a:r>
              <a:rPr lang="en-US" sz="3200" dirty="0">
                <a:solidFill>
                  <a:srgbClr val="FF0000"/>
                </a:solidFill>
              </a:rPr>
              <a:t>why this is important</a:t>
            </a:r>
            <a:r>
              <a:rPr lang="en-US" sz="3200" dirty="0">
                <a:solidFill>
                  <a:srgbClr val="404040"/>
                </a:solidFill>
              </a:rPr>
              <a:t>]</a:t>
            </a:r>
          </a:p>
          <a:p>
            <a:pPr marL="514350" indent="-514350">
              <a:lnSpc>
                <a:spcPct val="90000"/>
              </a:lnSpc>
              <a:buFont typeface="+mj-lt"/>
              <a:buAutoNum type="arabicPeriod"/>
            </a:pPr>
            <a:endParaRPr lang="en-US" sz="3200" dirty="0">
              <a:solidFill>
                <a:srgbClr val="404040"/>
              </a:solidFill>
            </a:endParaRPr>
          </a:p>
          <a:p>
            <a:pPr marL="514350" indent="-514350">
              <a:lnSpc>
                <a:spcPct val="90000"/>
              </a:lnSpc>
              <a:buFont typeface="+mj-lt"/>
              <a:buAutoNum type="arabicPeriod"/>
            </a:pPr>
            <a:r>
              <a:rPr lang="en-US" sz="3200" dirty="0">
                <a:solidFill>
                  <a:srgbClr val="404040"/>
                </a:solidFill>
              </a:rPr>
              <a:t>This book analyzes the content of that identity, how it is constructed, and most importantly, </a:t>
            </a:r>
            <a:r>
              <a:rPr lang="en-US" sz="3200" dirty="0">
                <a:solidFill>
                  <a:srgbClr val="0070C0"/>
                </a:solidFill>
              </a:rPr>
              <a:t>what its consequences </a:t>
            </a:r>
            <a:r>
              <a:rPr lang="en-US" sz="3200" dirty="0">
                <a:solidFill>
                  <a:srgbClr val="404040"/>
                </a:solidFill>
              </a:rPr>
              <a:t>are for the ways that African-Americans apprehend and articulate their political interests and demands. [</a:t>
            </a:r>
            <a:r>
              <a:rPr lang="en-US" sz="3200" dirty="0">
                <a:solidFill>
                  <a:srgbClr val="FF0000"/>
                </a:solidFill>
              </a:rPr>
              <a:t>what the book discusses</a:t>
            </a:r>
            <a:r>
              <a:rPr lang="en-US" sz="3200" dirty="0">
                <a:solidFill>
                  <a:srgbClr val="404040"/>
                </a:solidFill>
              </a:rPr>
              <a:t>]</a:t>
            </a:r>
          </a:p>
          <a:p>
            <a:pPr marL="514350" indent="-514350">
              <a:lnSpc>
                <a:spcPct val="90000"/>
              </a:lnSpc>
              <a:buFont typeface="+mj-lt"/>
              <a:buAutoNum type="arabicPeriod"/>
            </a:pPr>
            <a:endParaRPr lang="en-US" sz="3200" dirty="0">
              <a:solidFill>
                <a:srgbClr val="404040"/>
              </a:solidFill>
            </a:endParaRPr>
          </a:p>
          <a:p>
            <a:pPr marL="514350" indent="-514350">
              <a:lnSpc>
                <a:spcPct val="90000"/>
              </a:lnSpc>
              <a:buFont typeface="+mj-lt"/>
              <a:buAutoNum type="arabicPeriod"/>
            </a:pPr>
            <a:r>
              <a:rPr lang="en-US" sz="3200" dirty="0"/>
              <a:t>Drawing on </a:t>
            </a:r>
            <a:r>
              <a:rPr lang="en-US" sz="3200" dirty="0">
                <a:solidFill>
                  <a:srgbClr val="0070C0"/>
                </a:solidFill>
              </a:rPr>
              <a:t>two years of ethnographic research </a:t>
            </a:r>
            <a:r>
              <a:rPr lang="en-US" sz="3200" dirty="0">
                <a:solidFill>
                  <a:srgbClr val="404040"/>
                </a:solidFill>
              </a:rPr>
              <a:t>in Douglas and Grand Boulevard, a black neighborhood on Chicago’s south side, </a:t>
            </a:r>
            <a:r>
              <a:rPr lang="en-US" sz="3200" dirty="0">
                <a:solidFill>
                  <a:srgbClr val="0070C0"/>
                </a:solidFill>
              </a:rPr>
              <a:t>this work illustrates how </a:t>
            </a:r>
            <a:r>
              <a:rPr lang="en-US" sz="3200" dirty="0">
                <a:solidFill>
                  <a:srgbClr val="404040"/>
                </a:solidFill>
              </a:rPr>
              <a:t>community elites construct notions of racial authenticity and draw upon them to redefine conflict in ways that prioritize their interests. [</a:t>
            </a:r>
            <a:r>
              <a:rPr lang="en-US" sz="3200" dirty="0">
                <a:solidFill>
                  <a:srgbClr val="FF0000"/>
                </a:solidFill>
              </a:rPr>
              <a:t>evidence</a:t>
            </a:r>
            <a:r>
              <a:rPr lang="en-US" sz="3200" dirty="0">
                <a:solidFill>
                  <a:srgbClr val="404040"/>
                </a:solidFill>
              </a:rPr>
              <a:t>]</a:t>
            </a:r>
          </a:p>
        </p:txBody>
      </p:sp>
      <p:sp>
        <p:nvSpPr>
          <p:cNvPr id="5" name="TextBox 5"/>
          <p:cNvSpPr txBox="1"/>
          <p:nvPr/>
        </p:nvSpPr>
        <p:spPr>
          <a:xfrm>
            <a:off x="971550" y="419100"/>
            <a:ext cx="16344900" cy="941604"/>
          </a:xfrm>
          <a:prstGeom prst="rect">
            <a:avLst/>
          </a:prstGeom>
        </p:spPr>
        <p:txBody>
          <a:bodyPr wrap="square" lIns="0" tIns="0" rIns="0" bIns="0" rtlCol="0" anchor="t">
            <a:spAutoFit/>
          </a:bodyPr>
          <a:lstStyle/>
          <a:p>
            <a:pPr algn="l">
              <a:lnSpc>
                <a:spcPts val="8160"/>
              </a:lnSpc>
            </a:pPr>
            <a:r>
              <a:rPr lang="en-US" sz="4800" dirty="0">
                <a:solidFill>
                  <a:srgbClr val="0C3954"/>
                </a:solidFill>
                <a:latin typeface="Quando"/>
              </a:rPr>
              <a:t>The Project Description – Paragraph 1</a:t>
            </a:r>
          </a:p>
        </p:txBody>
      </p:sp>
    </p:spTree>
    <p:extLst>
      <p:ext uri="{BB962C8B-B14F-4D97-AF65-F5344CB8AC3E}">
        <p14:creationId xmlns:p14="http://schemas.microsoft.com/office/powerpoint/2010/main" val="3534916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FFCE4C"/>
          </a:solidFill>
        </p:spPr>
      </p:sp>
      <p:sp>
        <p:nvSpPr>
          <p:cNvPr id="4" name="TextBox 4"/>
          <p:cNvSpPr txBox="1"/>
          <p:nvPr/>
        </p:nvSpPr>
        <p:spPr>
          <a:xfrm>
            <a:off x="533400" y="1866900"/>
            <a:ext cx="17221200" cy="7534370"/>
          </a:xfrm>
          <a:prstGeom prst="rect">
            <a:avLst/>
          </a:prstGeom>
        </p:spPr>
        <p:txBody>
          <a:bodyPr wrap="square" lIns="0" tIns="0" rIns="0" bIns="0" rtlCol="0" anchor="t">
            <a:spAutoFit/>
          </a:bodyPr>
          <a:lstStyle/>
          <a:p>
            <a:pPr marL="514350" indent="-514350">
              <a:lnSpc>
                <a:spcPct val="90000"/>
              </a:lnSpc>
              <a:buFont typeface="+mj-lt"/>
              <a:buAutoNum type="arabicPeriod"/>
            </a:pPr>
            <a:r>
              <a:rPr lang="en-US" sz="3200" dirty="0">
                <a:solidFill>
                  <a:srgbClr val="404040"/>
                </a:solidFill>
              </a:rPr>
              <a:t>While questions about the political significance of race are long standing among social scientists, </a:t>
            </a:r>
            <a:r>
              <a:rPr lang="en-US" sz="3200" dirty="0">
                <a:solidFill>
                  <a:srgbClr val="0070C0"/>
                </a:solidFill>
              </a:rPr>
              <a:t>they have become particularly important in the post-segregation era, both in and out of the academy</a:t>
            </a:r>
            <a:r>
              <a:rPr lang="en-US" sz="3200" dirty="0">
                <a:solidFill>
                  <a:srgbClr val="404040"/>
                </a:solidFill>
              </a:rPr>
              <a:t>. [</a:t>
            </a:r>
            <a:r>
              <a:rPr lang="en-US" sz="3200" dirty="0">
                <a:solidFill>
                  <a:srgbClr val="FF0000"/>
                </a:solidFill>
              </a:rPr>
              <a:t>project significance</a:t>
            </a:r>
            <a:r>
              <a:rPr lang="en-US" sz="3200" dirty="0">
                <a:solidFill>
                  <a:srgbClr val="404040"/>
                </a:solidFill>
              </a:rPr>
              <a:t>]</a:t>
            </a:r>
          </a:p>
          <a:p>
            <a:pPr marL="514350" indent="-514350">
              <a:lnSpc>
                <a:spcPct val="90000"/>
              </a:lnSpc>
              <a:buFont typeface="+mj-lt"/>
              <a:buAutoNum type="arabicPeriod"/>
            </a:pPr>
            <a:endParaRPr lang="en-US" sz="3200" dirty="0">
              <a:solidFill>
                <a:srgbClr val="404040"/>
              </a:solidFill>
            </a:endParaRPr>
          </a:p>
          <a:p>
            <a:pPr marL="514350" indent="-514350">
              <a:lnSpc>
                <a:spcPct val="90000"/>
              </a:lnSpc>
              <a:buFont typeface="+mj-lt"/>
              <a:buAutoNum type="arabicPeriod"/>
            </a:pPr>
            <a:r>
              <a:rPr lang="en-US" sz="3200" dirty="0">
                <a:solidFill>
                  <a:srgbClr val="0070C0"/>
                </a:solidFill>
              </a:rPr>
              <a:t>Black politics scholars are questioning </a:t>
            </a:r>
            <a:r>
              <a:rPr lang="en-US" sz="3200" dirty="0">
                <a:solidFill>
                  <a:srgbClr val="404040"/>
                </a:solidFill>
              </a:rPr>
              <a:t>whether race remains politically dominant in the post-civil rights period, or has declined in significance relative to other social identities such as class and gender. [</a:t>
            </a:r>
            <a:r>
              <a:rPr lang="en-US" sz="3200" dirty="0">
                <a:solidFill>
                  <a:srgbClr val="FF0000"/>
                </a:solidFill>
              </a:rPr>
              <a:t>one side of debate</a:t>
            </a:r>
            <a:r>
              <a:rPr lang="en-US" sz="3200" dirty="0">
                <a:solidFill>
                  <a:srgbClr val="404040"/>
                </a:solidFill>
              </a:rPr>
              <a:t>]</a:t>
            </a:r>
          </a:p>
          <a:p>
            <a:pPr marL="514350" indent="-514350">
              <a:lnSpc>
                <a:spcPct val="90000"/>
              </a:lnSpc>
              <a:buFont typeface="+mj-lt"/>
              <a:buAutoNum type="arabicPeriod"/>
            </a:pPr>
            <a:endParaRPr lang="en-US" sz="3200" dirty="0">
              <a:solidFill>
                <a:srgbClr val="404040"/>
              </a:solidFill>
            </a:endParaRPr>
          </a:p>
          <a:p>
            <a:pPr marL="514350" indent="-514350">
              <a:lnSpc>
                <a:spcPct val="90000"/>
              </a:lnSpc>
              <a:buFont typeface="+mj-lt"/>
              <a:buAutoNum type="arabicPeriod"/>
            </a:pPr>
            <a:r>
              <a:rPr lang="en-US" sz="3200" dirty="0">
                <a:solidFill>
                  <a:srgbClr val="404040"/>
                </a:solidFill>
              </a:rPr>
              <a:t>Likewise, </a:t>
            </a:r>
            <a:r>
              <a:rPr lang="en-US" sz="3200" dirty="0">
                <a:solidFill>
                  <a:srgbClr val="0070C0"/>
                </a:solidFill>
              </a:rPr>
              <a:t>scholars of white public opinion </a:t>
            </a:r>
            <a:r>
              <a:rPr lang="en-US" sz="3200" dirty="0">
                <a:solidFill>
                  <a:srgbClr val="404040"/>
                </a:solidFill>
              </a:rPr>
              <a:t>are engaged in a parallel debate about the extent to which racism explains the preferences of whites on matters regarding racial policy. [</a:t>
            </a:r>
            <a:r>
              <a:rPr lang="en-US" sz="3200" dirty="0">
                <a:solidFill>
                  <a:srgbClr val="FF0000"/>
                </a:solidFill>
              </a:rPr>
              <a:t>another side of debate</a:t>
            </a:r>
            <a:r>
              <a:rPr lang="en-US" sz="3200" dirty="0">
                <a:solidFill>
                  <a:srgbClr val="404040"/>
                </a:solidFill>
              </a:rPr>
              <a:t>]</a:t>
            </a:r>
          </a:p>
          <a:p>
            <a:pPr marL="514350" indent="-514350">
              <a:lnSpc>
                <a:spcPct val="90000"/>
              </a:lnSpc>
              <a:buFont typeface="+mj-lt"/>
              <a:buAutoNum type="arabicPeriod"/>
            </a:pPr>
            <a:endParaRPr lang="en-US" sz="3200" dirty="0">
              <a:solidFill>
                <a:srgbClr val="404040"/>
              </a:solidFill>
            </a:endParaRPr>
          </a:p>
          <a:p>
            <a:pPr marL="514350" indent="-514350">
              <a:lnSpc>
                <a:spcPct val="90000"/>
              </a:lnSpc>
              <a:buFont typeface="+mj-lt"/>
              <a:buAutoNum type="arabicPeriod"/>
            </a:pPr>
            <a:r>
              <a:rPr lang="en-US" sz="3200" dirty="0">
                <a:solidFill>
                  <a:srgbClr val="0070C0"/>
                </a:solidFill>
              </a:rPr>
              <a:t>Both of these questions assume </a:t>
            </a:r>
            <a:r>
              <a:rPr lang="en-US" sz="3200" dirty="0">
                <a:solidFill>
                  <a:srgbClr val="404040"/>
                </a:solidFill>
              </a:rPr>
              <a:t>that the most important aspect of racial identity is the strength with which it is felt—rather than how it is defined or understood. [</a:t>
            </a:r>
            <a:r>
              <a:rPr lang="en-US" sz="3200" dirty="0">
                <a:solidFill>
                  <a:srgbClr val="FF0000"/>
                </a:solidFill>
              </a:rPr>
              <a:t>fault line in current conversation</a:t>
            </a:r>
            <a:r>
              <a:rPr lang="en-US" sz="3200" dirty="0">
                <a:solidFill>
                  <a:srgbClr val="404040"/>
                </a:solidFill>
              </a:rPr>
              <a:t>]</a:t>
            </a:r>
          </a:p>
          <a:p>
            <a:pPr marL="514350" indent="-514350">
              <a:lnSpc>
                <a:spcPct val="90000"/>
              </a:lnSpc>
              <a:buFont typeface="+mj-lt"/>
              <a:buAutoNum type="arabicPeriod"/>
            </a:pPr>
            <a:endParaRPr lang="en-US" sz="3200" dirty="0">
              <a:solidFill>
                <a:srgbClr val="404040"/>
              </a:solidFill>
            </a:endParaRPr>
          </a:p>
          <a:p>
            <a:pPr marL="514350" indent="-514350">
              <a:lnSpc>
                <a:spcPct val="90000"/>
              </a:lnSpc>
              <a:buFont typeface="+mj-lt"/>
              <a:buAutoNum type="arabicPeriod"/>
            </a:pPr>
            <a:r>
              <a:rPr lang="en-US" sz="3200" dirty="0">
                <a:solidFill>
                  <a:srgbClr val="404040"/>
                </a:solidFill>
              </a:rPr>
              <a:t>Thus traditional research relies upon reified concepts of race, and </a:t>
            </a:r>
            <a:r>
              <a:rPr lang="en-US" sz="3200" dirty="0">
                <a:solidFill>
                  <a:srgbClr val="0070C0"/>
                </a:solidFill>
              </a:rPr>
              <a:t>fails to consider </a:t>
            </a:r>
            <a:r>
              <a:rPr lang="en-US" sz="3200" dirty="0">
                <a:solidFill>
                  <a:srgbClr val="404040"/>
                </a:solidFill>
              </a:rPr>
              <a:t>the political implications of both the meaning of racial categories or the process of their construction. [</a:t>
            </a:r>
            <a:r>
              <a:rPr lang="en-US" sz="3200" dirty="0">
                <a:solidFill>
                  <a:srgbClr val="FF0000"/>
                </a:solidFill>
              </a:rPr>
              <a:t>fault line in current conversation</a:t>
            </a:r>
            <a:r>
              <a:rPr lang="en-US" sz="3200" dirty="0">
                <a:solidFill>
                  <a:srgbClr val="404040"/>
                </a:solidFill>
              </a:rPr>
              <a:t>]</a:t>
            </a:r>
          </a:p>
        </p:txBody>
      </p:sp>
      <p:sp>
        <p:nvSpPr>
          <p:cNvPr id="5" name="TextBox 5"/>
          <p:cNvSpPr txBox="1"/>
          <p:nvPr/>
        </p:nvSpPr>
        <p:spPr>
          <a:xfrm>
            <a:off x="971550" y="419100"/>
            <a:ext cx="16344900" cy="941604"/>
          </a:xfrm>
          <a:prstGeom prst="rect">
            <a:avLst/>
          </a:prstGeom>
        </p:spPr>
        <p:txBody>
          <a:bodyPr wrap="square" lIns="0" tIns="0" rIns="0" bIns="0" rtlCol="0" anchor="t">
            <a:spAutoFit/>
          </a:bodyPr>
          <a:lstStyle/>
          <a:p>
            <a:pPr>
              <a:lnSpc>
                <a:spcPts val="8160"/>
              </a:lnSpc>
            </a:pPr>
            <a:r>
              <a:rPr lang="en-US" sz="4800" dirty="0">
                <a:solidFill>
                  <a:srgbClr val="0C3954"/>
                </a:solidFill>
                <a:latin typeface="Quando"/>
              </a:rPr>
              <a:t>The Project Description - Paragraph 2</a:t>
            </a:r>
          </a:p>
        </p:txBody>
      </p:sp>
    </p:spTree>
    <p:extLst>
      <p:ext uri="{BB962C8B-B14F-4D97-AF65-F5344CB8AC3E}">
        <p14:creationId xmlns:p14="http://schemas.microsoft.com/office/powerpoint/2010/main" val="26063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FFCE4C"/>
          </a:solidFill>
        </p:spPr>
      </p:sp>
      <p:sp>
        <p:nvSpPr>
          <p:cNvPr id="4" name="TextBox 4"/>
          <p:cNvSpPr txBox="1"/>
          <p:nvPr/>
        </p:nvSpPr>
        <p:spPr>
          <a:xfrm>
            <a:off x="533400" y="1866900"/>
            <a:ext cx="17221200" cy="7755969"/>
          </a:xfrm>
          <a:prstGeom prst="rect">
            <a:avLst/>
          </a:prstGeom>
        </p:spPr>
        <p:txBody>
          <a:bodyPr wrap="square" lIns="0" tIns="0" rIns="0" bIns="0" rtlCol="0" anchor="t">
            <a:spAutoFit/>
          </a:bodyPr>
          <a:lstStyle/>
          <a:p>
            <a:pPr marL="514350" indent="-514350">
              <a:lnSpc>
                <a:spcPct val="90000"/>
              </a:lnSpc>
              <a:buFont typeface="+mj-lt"/>
              <a:buAutoNum type="arabicPeriod"/>
            </a:pPr>
            <a:r>
              <a:rPr lang="en-US" sz="4000" i="1" dirty="0">
                <a:solidFill>
                  <a:srgbClr val="404040"/>
                </a:solidFill>
              </a:rPr>
              <a:t>Defining Significance </a:t>
            </a:r>
            <a:r>
              <a:rPr lang="en-US" sz="4000" dirty="0">
                <a:solidFill>
                  <a:srgbClr val="0070C0"/>
                </a:solidFill>
              </a:rPr>
              <a:t>offers a new approach </a:t>
            </a:r>
            <a:r>
              <a:rPr lang="en-US" sz="4000" dirty="0">
                <a:solidFill>
                  <a:srgbClr val="404040"/>
                </a:solidFill>
              </a:rPr>
              <a:t>to the question of the contemporary significance of race by examining how notions of blackness are defined, contested and used by African-Americans in political debate. [</a:t>
            </a:r>
            <a:r>
              <a:rPr lang="en-US" sz="4000" dirty="0">
                <a:solidFill>
                  <a:srgbClr val="FF0000"/>
                </a:solidFill>
              </a:rPr>
              <a:t>the INTERVENTION</a:t>
            </a:r>
            <a:r>
              <a:rPr lang="en-US" sz="4000" dirty="0">
                <a:solidFill>
                  <a:srgbClr val="404040"/>
                </a:solidFill>
              </a:rPr>
              <a:t>]</a:t>
            </a:r>
          </a:p>
          <a:p>
            <a:pPr marL="514350" indent="-514350">
              <a:lnSpc>
                <a:spcPct val="90000"/>
              </a:lnSpc>
              <a:buFont typeface="+mj-lt"/>
              <a:buAutoNum type="arabicPeriod"/>
            </a:pPr>
            <a:endParaRPr lang="en-US" sz="4000" dirty="0">
              <a:solidFill>
                <a:srgbClr val="404040"/>
              </a:solidFill>
            </a:endParaRPr>
          </a:p>
          <a:p>
            <a:pPr marL="514350" indent="-514350">
              <a:lnSpc>
                <a:spcPct val="90000"/>
              </a:lnSpc>
              <a:buFont typeface="+mj-lt"/>
              <a:buAutoNum type="arabicPeriod"/>
            </a:pPr>
            <a:r>
              <a:rPr lang="en-US" sz="4000" dirty="0">
                <a:solidFill>
                  <a:srgbClr val="0070C0"/>
                </a:solidFill>
              </a:rPr>
              <a:t>Using a social constructionist framework</a:t>
            </a:r>
            <a:r>
              <a:rPr lang="en-US" sz="4000" dirty="0">
                <a:solidFill>
                  <a:srgbClr val="404040"/>
                </a:solidFill>
              </a:rPr>
              <a:t>, it extends public and intellectual debates in the fields of political science and race politics by demonstrating how</a:t>
            </a:r>
            <a:r>
              <a:rPr lang="en-US" sz="4000" b="1" dirty="0">
                <a:solidFill>
                  <a:srgbClr val="404040"/>
                </a:solidFill>
              </a:rPr>
              <a:t> </a:t>
            </a:r>
            <a:r>
              <a:rPr lang="en-US" sz="4000" dirty="0">
                <a:solidFill>
                  <a:srgbClr val="404040"/>
                </a:solidFill>
              </a:rPr>
              <a:t>definitions and narratives of black authenticity are used to manage intra-racial conflict and redefine the black public agenda. [</a:t>
            </a:r>
            <a:r>
              <a:rPr lang="en-US" sz="4000" dirty="0">
                <a:solidFill>
                  <a:srgbClr val="FF0000"/>
                </a:solidFill>
              </a:rPr>
              <a:t>methodology</a:t>
            </a:r>
            <a:r>
              <a:rPr lang="en-US" sz="4000" dirty="0">
                <a:solidFill>
                  <a:srgbClr val="404040"/>
                </a:solidFill>
              </a:rPr>
              <a:t>]</a:t>
            </a:r>
          </a:p>
          <a:p>
            <a:pPr marL="514350" indent="-514350">
              <a:lnSpc>
                <a:spcPct val="90000"/>
              </a:lnSpc>
              <a:buFont typeface="+mj-lt"/>
              <a:buAutoNum type="arabicPeriod"/>
            </a:pPr>
            <a:endParaRPr lang="en-US" sz="4000" dirty="0">
              <a:solidFill>
                <a:srgbClr val="404040"/>
              </a:solidFill>
            </a:endParaRPr>
          </a:p>
          <a:p>
            <a:pPr marL="514350" indent="-514350">
              <a:lnSpc>
                <a:spcPct val="90000"/>
              </a:lnSpc>
              <a:buFont typeface="+mj-lt"/>
              <a:buAutoNum type="arabicPeriod"/>
            </a:pPr>
            <a:r>
              <a:rPr lang="en-US" sz="4000" dirty="0">
                <a:solidFill>
                  <a:srgbClr val="404040"/>
                </a:solidFill>
              </a:rPr>
              <a:t>In doing so, this work </a:t>
            </a:r>
            <a:r>
              <a:rPr lang="en-US" sz="4000" dirty="0">
                <a:solidFill>
                  <a:srgbClr val="0070C0"/>
                </a:solidFill>
              </a:rPr>
              <a:t>challenges and broadens </a:t>
            </a:r>
            <a:r>
              <a:rPr lang="en-US" sz="4000" dirty="0">
                <a:solidFill>
                  <a:srgbClr val="404040"/>
                </a:solidFill>
              </a:rPr>
              <a:t>existing conceptions of racial identity used by political scientists and </a:t>
            </a:r>
            <a:r>
              <a:rPr lang="en-US" sz="4000" dirty="0">
                <a:solidFill>
                  <a:srgbClr val="0070C0"/>
                </a:solidFill>
              </a:rPr>
              <a:t>offers an alternative framework </a:t>
            </a:r>
            <a:r>
              <a:rPr lang="en-US" sz="4000" dirty="0">
                <a:solidFill>
                  <a:srgbClr val="404040"/>
                </a:solidFill>
              </a:rPr>
              <a:t>for understanding its relevance to and impact on politics. [</a:t>
            </a:r>
            <a:r>
              <a:rPr lang="en-US" sz="4000" dirty="0">
                <a:solidFill>
                  <a:srgbClr val="FF0000"/>
                </a:solidFill>
              </a:rPr>
              <a:t>restate the INTERVENTION</a:t>
            </a:r>
            <a:r>
              <a:rPr lang="en-US" sz="4000" dirty="0">
                <a:solidFill>
                  <a:srgbClr val="404040"/>
                </a:solidFill>
              </a:rPr>
              <a:t>]</a:t>
            </a:r>
          </a:p>
        </p:txBody>
      </p:sp>
      <p:sp>
        <p:nvSpPr>
          <p:cNvPr id="5" name="TextBox 5"/>
          <p:cNvSpPr txBox="1"/>
          <p:nvPr/>
        </p:nvSpPr>
        <p:spPr>
          <a:xfrm>
            <a:off x="971550" y="419100"/>
            <a:ext cx="16344900" cy="928844"/>
          </a:xfrm>
          <a:prstGeom prst="rect">
            <a:avLst/>
          </a:prstGeom>
        </p:spPr>
        <p:txBody>
          <a:bodyPr wrap="square" lIns="0" tIns="0" rIns="0" bIns="0" rtlCol="0" anchor="t">
            <a:spAutoFit/>
          </a:bodyPr>
          <a:lstStyle/>
          <a:p>
            <a:pPr>
              <a:lnSpc>
                <a:spcPts val="8160"/>
              </a:lnSpc>
            </a:pPr>
            <a:r>
              <a:rPr lang="en-US" sz="4400" dirty="0">
                <a:solidFill>
                  <a:srgbClr val="0C3954"/>
                </a:solidFill>
                <a:latin typeface="Quando"/>
              </a:rPr>
              <a:t>The Project Description – Paragraph 3</a:t>
            </a:r>
          </a:p>
        </p:txBody>
      </p:sp>
    </p:spTree>
    <p:extLst>
      <p:ext uri="{BB962C8B-B14F-4D97-AF65-F5344CB8AC3E}">
        <p14:creationId xmlns:p14="http://schemas.microsoft.com/office/powerpoint/2010/main" val="1737536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rcRect t="21875" b="2187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32913" y="3142627"/>
            <a:ext cx="18553827" cy="4001746"/>
          </a:xfrm>
          <a:prstGeom prst="rect">
            <a:avLst/>
          </a:prstGeom>
          <a:solidFill>
            <a:srgbClr val="0C3954"/>
          </a:solidFill>
        </p:spPr>
      </p:sp>
      <p:sp>
        <p:nvSpPr>
          <p:cNvPr id="3" name="TextBox 3"/>
          <p:cNvSpPr txBox="1"/>
          <p:nvPr/>
        </p:nvSpPr>
        <p:spPr>
          <a:xfrm>
            <a:off x="1021343" y="4195523"/>
            <a:ext cx="16245315" cy="1192530"/>
          </a:xfrm>
          <a:prstGeom prst="rect">
            <a:avLst/>
          </a:prstGeom>
        </p:spPr>
        <p:txBody>
          <a:bodyPr lIns="0" tIns="0" rIns="0" bIns="0" rtlCol="0" anchor="t">
            <a:spAutoFit/>
          </a:bodyPr>
          <a:lstStyle/>
          <a:p>
            <a:pPr algn="ctr">
              <a:lnSpc>
                <a:spcPts val="9360"/>
              </a:lnSpc>
            </a:pPr>
            <a:r>
              <a:rPr lang="en-US" sz="8000">
                <a:solidFill>
                  <a:srgbClr val="FFCE4C"/>
                </a:solidFill>
                <a:latin typeface="Quando"/>
              </a:rPr>
              <a:t>Let's Write!!!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FFCE4C"/>
          </a:solidFill>
        </p:spPr>
      </p:sp>
      <p:grpSp>
        <p:nvGrpSpPr>
          <p:cNvPr id="3" name="Group 3"/>
          <p:cNvGrpSpPr/>
          <p:nvPr/>
        </p:nvGrpSpPr>
        <p:grpSpPr>
          <a:xfrm>
            <a:off x="1028700" y="3973323"/>
            <a:ext cx="15970621" cy="5284977"/>
            <a:chOff x="0" y="0"/>
            <a:chExt cx="21294161" cy="7046636"/>
          </a:xfrm>
        </p:grpSpPr>
        <p:sp>
          <p:nvSpPr>
            <p:cNvPr id="4" name="TextBox 4"/>
            <p:cNvSpPr txBox="1"/>
            <p:nvPr/>
          </p:nvSpPr>
          <p:spPr>
            <a:xfrm>
              <a:off x="0" y="28575"/>
              <a:ext cx="21294161" cy="4121658"/>
            </a:xfrm>
            <a:prstGeom prst="rect">
              <a:avLst/>
            </a:prstGeom>
          </p:spPr>
          <p:txBody>
            <a:bodyPr lIns="0" tIns="0" rIns="0" bIns="0" rtlCol="0" anchor="t">
              <a:spAutoFit/>
            </a:bodyPr>
            <a:lstStyle/>
            <a:p>
              <a:pPr algn="l">
                <a:lnSpc>
                  <a:spcPts val="8160"/>
                </a:lnSpc>
              </a:pPr>
              <a:r>
                <a:rPr lang="en-US" sz="7000">
                  <a:solidFill>
                    <a:srgbClr val="0C3954"/>
                  </a:solidFill>
                  <a:latin typeface="Quando"/>
                </a:rPr>
                <a:t>Q1:  What Question Will Your Book Address or Resolve? </a:t>
              </a:r>
            </a:p>
            <a:p>
              <a:pPr algn="l">
                <a:lnSpc>
                  <a:spcPts val="8160"/>
                </a:lnSpc>
              </a:pPr>
              <a:endParaRPr lang="en-US" sz="7000">
                <a:solidFill>
                  <a:srgbClr val="0C3954"/>
                </a:solidFill>
                <a:latin typeface="Quando"/>
              </a:endParaRPr>
            </a:p>
          </p:txBody>
        </p:sp>
        <p:sp>
          <p:nvSpPr>
            <p:cNvPr id="5" name="TextBox 5"/>
            <p:cNvSpPr txBox="1"/>
            <p:nvPr/>
          </p:nvSpPr>
          <p:spPr>
            <a:xfrm>
              <a:off x="0" y="4539656"/>
              <a:ext cx="17381849" cy="2506980"/>
            </a:xfrm>
            <a:prstGeom prst="rect">
              <a:avLst/>
            </a:prstGeom>
          </p:spPr>
          <p:txBody>
            <a:bodyPr lIns="0" tIns="0" rIns="0" bIns="0" rtlCol="0" anchor="t">
              <a:spAutoFit/>
            </a:bodyPr>
            <a:lstStyle/>
            <a:p>
              <a:pPr algn="l">
                <a:lnSpc>
                  <a:spcPts val="5040"/>
                </a:lnSpc>
              </a:pPr>
              <a:r>
                <a:rPr lang="en-US" sz="3600">
                  <a:solidFill>
                    <a:srgbClr val="0C3954"/>
                  </a:solidFill>
                  <a:latin typeface="Source Sans Pro"/>
                </a:rPr>
                <a:t>EXAMPLE: WHY HAS THE CONCEPT OF NOSTALGIA BEEN OVERLOOKED IN THE FIELDS OF AFRICAN AMERICAN AND MEMORY STUDIES?</a:t>
              </a:r>
            </a:p>
          </p:txBody>
        </p:sp>
      </p:grpSp>
      <p:pic>
        <p:nvPicPr>
          <p:cNvPr id="6" name="Picture 6"/>
          <p:cNvPicPr>
            <a:picLocks noChangeAspect="1"/>
          </p:cNvPicPr>
          <p:nvPr/>
        </p:nvPicPr>
        <p:blipFill>
          <a:blip r:embed="rId3"/>
          <a:srcRect t="35038" b="35038"/>
          <a:stretch>
            <a:fillRect/>
          </a:stretch>
        </p:blipFill>
        <p:spPr>
          <a:xfrm>
            <a:off x="-178267" y="-226052"/>
            <a:ext cx="18784233" cy="375410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FFCE4C"/>
          </a:solidFill>
        </p:spPr>
      </p:sp>
      <p:sp>
        <p:nvSpPr>
          <p:cNvPr id="3" name="TextBox 3"/>
          <p:cNvSpPr txBox="1"/>
          <p:nvPr/>
        </p:nvSpPr>
        <p:spPr>
          <a:xfrm>
            <a:off x="448990" y="1891189"/>
            <a:ext cx="16984543" cy="7001917"/>
          </a:xfrm>
          <a:prstGeom prst="rect">
            <a:avLst/>
          </a:prstGeom>
        </p:spPr>
        <p:txBody>
          <a:bodyPr lIns="0" tIns="0" rIns="0" bIns="0" rtlCol="0" anchor="t">
            <a:spAutoFit/>
          </a:bodyPr>
          <a:lstStyle/>
          <a:p>
            <a:pPr>
              <a:lnSpc>
                <a:spcPts val="7754"/>
              </a:lnSpc>
            </a:pPr>
            <a:endParaRPr dirty="0"/>
          </a:p>
          <a:p>
            <a:pPr>
              <a:lnSpc>
                <a:spcPts val="7754"/>
              </a:lnSpc>
            </a:pPr>
            <a:endParaRPr dirty="0"/>
          </a:p>
          <a:p>
            <a:pPr algn="l">
              <a:lnSpc>
                <a:spcPts val="7754"/>
              </a:lnSpc>
            </a:pPr>
            <a:r>
              <a:rPr lang="en-US" sz="6627" dirty="0">
                <a:solidFill>
                  <a:srgbClr val="0C3954"/>
                </a:solidFill>
                <a:latin typeface="Quando"/>
              </a:rPr>
              <a:t>Q2:  What is already known about your topic? What is the “accepted knowledge?” (i.e. race is socially constructed) </a:t>
            </a:r>
          </a:p>
          <a:p>
            <a:pPr algn="l">
              <a:lnSpc>
                <a:spcPts val="7754"/>
              </a:lnSpc>
            </a:pPr>
            <a:endParaRPr lang="en-US" sz="6627" dirty="0">
              <a:solidFill>
                <a:srgbClr val="0C3954"/>
              </a:solidFill>
              <a:latin typeface="Quando"/>
            </a:endParaRPr>
          </a:p>
        </p:txBody>
      </p:sp>
      <p:pic>
        <p:nvPicPr>
          <p:cNvPr id="4" name="Picture 4"/>
          <p:cNvPicPr>
            <a:picLocks noChangeAspect="1"/>
          </p:cNvPicPr>
          <p:nvPr/>
        </p:nvPicPr>
        <p:blipFill>
          <a:blip r:embed="rId3"/>
          <a:srcRect t="35010" b="35010"/>
          <a:stretch>
            <a:fillRect/>
          </a:stretch>
        </p:blipFill>
        <p:spPr>
          <a:xfrm>
            <a:off x="-178267" y="-226052"/>
            <a:ext cx="18784233" cy="375410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FFCE4C"/>
          </a:solidFill>
        </p:spPr>
      </p:sp>
      <p:grpSp>
        <p:nvGrpSpPr>
          <p:cNvPr id="3" name="Group 3"/>
          <p:cNvGrpSpPr/>
          <p:nvPr/>
        </p:nvGrpSpPr>
        <p:grpSpPr>
          <a:xfrm>
            <a:off x="1028700" y="4632929"/>
            <a:ext cx="15970621" cy="4625371"/>
            <a:chOff x="0" y="28575"/>
            <a:chExt cx="21294161" cy="6167161"/>
          </a:xfrm>
        </p:grpSpPr>
        <p:sp>
          <p:nvSpPr>
            <p:cNvPr id="4" name="TextBox 4"/>
            <p:cNvSpPr txBox="1"/>
            <p:nvPr/>
          </p:nvSpPr>
          <p:spPr>
            <a:xfrm>
              <a:off x="0" y="28575"/>
              <a:ext cx="21294161" cy="4042645"/>
            </a:xfrm>
            <a:prstGeom prst="rect">
              <a:avLst/>
            </a:prstGeom>
          </p:spPr>
          <p:txBody>
            <a:bodyPr lIns="0" tIns="0" rIns="0" bIns="0" rtlCol="0" anchor="t">
              <a:spAutoFit/>
            </a:bodyPr>
            <a:lstStyle/>
            <a:p>
              <a:pPr algn="l">
                <a:lnSpc>
                  <a:spcPts val="8160"/>
                </a:lnSpc>
              </a:pPr>
              <a:r>
                <a:rPr lang="en-US" sz="4400" dirty="0">
                  <a:solidFill>
                    <a:srgbClr val="0C3954"/>
                  </a:solidFill>
                  <a:latin typeface="Quando"/>
                </a:rPr>
                <a:t>Q3: Why is your position on this matter important? How does your position make us think differently? What new knowledge do you bring to the subject?</a:t>
              </a:r>
            </a:p>
          </p:txBody>
        </p:sp>
        <p:sp>
          <p:nvSpPr>
            <p:cNvPr id="5" name="TextBox 5"/>
            <p:cNvSpPr txBox="1"/>
            <p:nvPr/>
          </p:nvSpPr>
          <p:spPr>
            <a:xfrm>
              <a:off x="0" y="4539656"/>
              <a:ext cx="17381849" cy="1656080"/>
            </a:xfrm>
            <a:prstGeom prst="rect">
              <a:avLst/>
            </a:prstGeom>
          </p:spPr>
          <p:txBody>
            <a:bodyPr lIns="0" tIns="0" rIns="0" bIns="0" rtlCol="0" anchor="t">
              <a:spAutoFit/>
            </a:bodyPr>
            <a:lstStyle/>
            <a:p>
              <a:pPr algn="l">
                <a:lnSpc>
                  <a:spcPts val="5040"/>
                </a:lnSpc>
              </a:pPr>
              <a:r>
                <a:rPr lang="en-US" sz="3600" dirty="0">
                  <a:solidFill>
                    <a:srgbClr val="0C3954"/>
                  </a:solidFill>
                  <a:latin typeface="Source Sans Pro"/>
                </a:rPr>
                <a:t>WHY SHOULD READERS PAY ATTENTION TO WHAT YOU HAVE TO SAY ABOUT THIS ISSUE? </a:t>
              </a:r>
            </a:p>
          </p:txBody>
        </p:sp>
      </p:grpSp>
      <p:pic>
        <p:nvPicPr>
          <p:cNvPr id="6" name="Picture 6"/>
          <p:cNvPicPr>
            <a:picLocks noChangeAspect="1"/>
          </p:cNvPicPr>
          <p:nvPr/>
        </p:nvPicPr>
        <p:blipFill>
          <a:blip r:embed="rId3"/>
          <a:srcRect t="36691" b="36691"/>
          <a:stretch>
            <a:fillRect/>
          </a:stretch>
        </p:blipFill>
        <p:spPr>
          <a:xfrm>
            <a:off x="-178267" y="-226052"/>
            <a:ext cx="18784233" cy="37541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FFCE4C"/>
          </a:solidFill>
        </p:spPr>
      </p:sp>
      <p:grpSp>
        <p:nvGrpSpPr>
          <p:cNvPr id="3" name="Group 3"/>
          <p:cNvGrpSpPr/>
          <p:nvPr/>
        </p:nvGrpSpPr>
        <p:grpSpPr>
          <a:xfrm>
            <a:off x="1028700" y="5249673"/>
            <a:ext cx="15970621" cy="4008627"/>
            <a:chOff x="0" y="0"/>
            <a:chExt cx="21294161" cy="5344836"/>
          </a:xfrm>
        </p:grpSpPr>
        <p:sp>
          <p:nvSpPr>
            <p:cNvPr id="4" name="TextBox 4"/>
            <p:cNvSpPr txBox="1"/>
            <p:nvPr/>
          </p:nvSpPr>
          <p:spPr>
            <a:xfrm>
              <a:off x="0" y="28575"/>
              <a:ext cx="21294161" cy="4121658"/>
            </a:xfrm>
            <a:prstGeom prst="rect">
              <a:avLst/>
            </a:prstGeom>
          </p:spPr>
          <p:txBody>
            <a:bodyPr lIns="0" tIns="0" rIns="0" bIns="0" rtlCol="0" anchor="t">
              <a:spAutoFit/>
            </a:bodyPr>
            <a:lstStyle/>
            <a:p>
              <a:pPr algn="l">
                <a:lnSpc>
                  <a:spcPts val="8160"/>
                </a:lnSpc>
              </a:pPr>
              <a:r>
                <a:rPr lang="en-US" sz="7000">
                  <a:solidFill>
                    <a:srgbClr val="0C3954"/>
                  </a:solidFill>
                  <a:latin typeface="Quando"/>
                </a:rPr>
                <a:t>Q5: Who is the intended audience for this book? Be specific…and broad thinking.</a:t>
              </a:r>
            </a:p>
          </p:txBody>
        </p:sp>
        <p:sp>
          <p:nvSpPr>
            <p:cNvPr id="5" name="TextBox 5"/>
            <p:cNvSpPr txBox="1"/>
            <p:nvPr/>
          </p:nvSpPr>
          <p:spPr>
            <a:xfrm>
              <a:off x="0" y="4539656"/>
              <a:ext cx="17381849" cy="805180"/>
            </a:xfrm>
            <a:prstGeom prst="rect">
              <a:avLst/>
            </a:prstGeom>
          </p:spPr>
          <p:txBody>
            <a:bodyPr lIns="0" tIns="0" rIns="0" bIns="0" rtlCol="0" anchor="t">
              <a:spAutoFit/>
            </a:bodyPr>
            <a:lstStyle/>
            <a:p>
              <a:pPr algn="l">
                <a:lnSpc>
                  <a:spcPts val="5040"/>
                </a:lnSpc>
              </a:pPr>
              <a:r>
                <a:rPr lang="en-US" sz="3600">
                  <a:solidFill>
                    <a:srgbClr val="0C3954"/>
                  </a:solidFill>
                  <a:latin typeface="Source Sans Pro"/>
                </a:rPr>
                <a:t>EXPLAIN WHY YOUR AUDIENCE(S) WILL FIND IT VALUABLE.</a:t>
              </a:r>
            </a:p>
          </p:txBody>
        </p:sp>
      </p:grpSp>
      <p:pic>
        <p:nvPicPr>
          <p:cNvPr id="6" name="Picture 6"/>
          <p:cNvPicPr>
            <a:picLocks noChangeAspect="1"/>
          </p:cNvPicPr>
          <p:nvPr/>
        </p:nvPicPr>
        <p:blipFill>
          <a:blip r:embed="rId3"/>
          <a:srcRect t="34954" b="34954"/>
          <a:stretch>
            <a:fillRect/>
          </a:stretch>
        </p:blipFill>
        <p:spPr>
          <a:xfrm>
            <a:off x="-178267" y="-226052"/>
            <a:ext cx="18784233" cy="37541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pic>
        <p:nvPicPr>
          <p:cNvPr id="3" name="Picture 3"/>
          <p:cNvPicPr>
            <a:picLocks noChangeAspect="1"/>
          </p:cNvPicPr>
          <p:nvPr/>
        </p:nvPicPr>
        <p:blipFill>
          <a:blip r:embed="rId3"/>
          <a:srcRect l="7312" r="7312"/>
          <a:stretch>
            <a:fillRect/>
          </a:stretch>
        </p:blipFill>
        <p:spPr>
          <a:xfrm>
            <a:off x="12486544" y="207455"/>
            <a:ext cx="5618873" cy="9872089"/>
          </a:xfrm>
          <a:prstGeom prst="rect">
            <a:avLst/>
          </a:prstGeom>
        </p:spPr>
      </p:pic>
      <p:grpSp>
        <p:nvGrpSpPr>
          <p:cNvPr id="4" name="Group 4"/>
          <p:cNvGrpSpPr/>
          <p:nvPr/>
        </p:nvGrpSpPr>
        <p:grpSpPr>
          <a:xfrm>
            <a:off x="653996" y="1035844"/>
            <a:ext cx="9368264" cy="8673166"/>
            <a:chOff x="0" y="9525"/>
            <a:chExt cx="12491019" cy="11564221"/>
          </a:xfrm>
        </p:grpSpPr>
        <p:sp>
          <p:nvSpPr>
            <p:cNvPr id="5" name="TextBox 5"/>
            <p:cNvSpPr txBox="1"/>
            <p:nvPr/>
          </p:nvSpPr>
          <p:spPr>
            <a:xfrm>
              <a:off x="0" y="1851341"/>
              <a:ext cx="9251587" cy="9722405"/>
            </a:xfrm>
            <a:prstGeom prst="rect">
              <a:avLst/>
            </a:prstGeom>
          </p:spPr>
          <p:txBody>
            <a:bodyPr lIns="0" tIns="0" rIns="0" bIns="0" rtlCol="0" anchor="t">
              <a:spAutoFit/>
            </a:bodyPr>
            <a:lstStyle/>
            <a:p>
              <a:pPr algn="l">
                <a:lnSpc>
                  <a:spcPts val="5159"/>
                </a:lnSpc>
              </a:pPr>
              <a:r>
                <a:rPr lang="en-US" sz="3685" spc="128" dirty="0">
                  <a:solidFill>
                    <a:srgbClr val="0C3954"/>
                  </a:solidFill>
                  <a:latin typeface="Source Sans Pro"/>
                </a:rPr>
                <a:t>•Associate </a:t>
              </a:r>
              <a:r>
                <a:rPr lang="en-US" sz="3685" spc="128" dirty="0">
                  <a:solidFill>
                    <a:srgbClr val="0C3954"/>
                  </a:solidFill>
                  <a:latin typeface="Arimo"/>
                </a:rPr>
                <a:t>Professor of Englis</a:t>
              </a:r>
              <a:r>
                <a:rPr lang="en-US" sz="3685" spc="128" dirty="0">
                  <a:solidFill>
                    <a:srgbClr val="0C3954"/>
                  </a:solidFill>
                  <a:latin typeface="Source Sans Pro"/>
                </a:rPr>
                <a:t>h at Loyola University Chicago</a:t>
              </a:r>
            </a:p>
            <a:p>
              <a:pPr algn="l">
                <a:lnSpc>
                  <a:spcPts val="5159"/>
                </a:lnSpc>
              </a:pPr>
              <a:endParaRPr lang="en-US" sz="3685" spc="128" dirty="0">
                <a:solidFill>
                  <a:srgbClr val="0C3954"/>
                </a:solidFill>
                <a:latin typeface="Source Sans Pro"/>
              </a:endParaRPr>
            </a:p>
            <a:p>
              <a:pPr algn="l">
                <a:lnSpc>
                  <a:spcPts val="5159"/>
                </a:lnSpc>
              </a:pPr>
              <a:r>
                <a:rPr lang="en-US" sz="3685" spc="128">
                  <a:solidFill>
                    <a:srgbClr val="0C3954"/>
                  </a:solidFill>
                  <a:latin typeface="Source Sans Pro"/>
                </a:rPr>
                <a:t>*Vice </a:t>
              </a:r>
              <a:r>
                <a:rPr lang="en-US" sz="3685" spc="128" dirty="0">
                  <a:solidFill>
                    <a:srgbClr val="0C3954"/>
                  </a:solidFill>
                  <a:latin typeface="Source Sans Pro"/>
                </a:rPr>
                <a:t>Provost for Faculty Affairs</a:t>
              </a:r>
            </a:p>
            <a:p>
              <a:pPr algn="l">
                <a:lnSpc>
                  <a:spcPts val="5159"/>
                </a:lnSpc>
              </a:pPr>
              <a:endParaRPr lang="en-US" sz="3685" spc="128" dirty="0">
                <a:solidFill>
                  <a:srgbClr val="0C3954"/>
                </a:solidFill>
                <a:latin typeface="Source Sans Pro"/>
              </a:endParaRPr>
            </a:p>
            <a:p>
              <a:pPr algn="l">
                <a:lnSpc>
                  <a:spcPts val="5159"/>
                </a:lnSpc>
              </a:pPr>
              <a:r>
                <a:rPr lang="en-US" sz="3685" spc="128" dirty="0">
                  <a:solidFill>
                    <a:srgbClr val="0C3954"/>
                  </a:solidFill>
                  <a:latin typeface="Source Sans Pro"/>
                </a:rPr>
                <a:t>•Author of two monographs and one edited collection </a:t>
              </a:r>
            </a:p>
            <a:p>
              <a:pPr algn="l">
                <a:lnSpc>
                  <a:spcPts val="5159"/>
                </a:lnSpc>
              </a:pPr>
              <a:endParaRPr lang="en-US" sz="3685" spc="128" dirty="0">
                <a:solidFill>
                  <a:srgbClr val="0C3954"/>
                </a:solidFill>
                <a:latin typeface="Source Sans Pro"/>
              </a:endParaRPr>
            </a:p>
            <a:p>
              <a:pPr algn="l">
                <a:lnSpc>
                  <a:spcPts val="5159"/>
                </a:lnSpc>
              </a:pPr>
              <a:r>
                <a:rPr lang="en-US" sz="3685" spc="128" dirty="0">
                  <a:solidFill>
                    <a:srgbClr val="0C3954"/>
                  </a:solidFill>
                  <a:latin typeface="Source Sans Pro"/>
                </a:rPr>
                <a:t>•Former Director of Training, Head Coach, Campus Workshop Facilitator with NCFDD</a:t>
              </a:r>
            </a:p>
          </p:txBody>
        </p:sp>
        <p:sp>
          <p:nvSpPr>
            <p:cNvPr id="6" name="TextBox 6"/>
            <p:cNvSpPr txBox="1"/>
            <p:nvPr/>
          </p:nvSpPr>
          <p:spPr>
            <a:xfrm>
              <a:off x="0" y="9525"/>
              <a:ext cx="12491019" cy="1270079"/>
            </a:xfrm>
            <a:prstGeom prst="rect">
              <a:avLst/>
            </a:prstGeom>
          </p:spPr>
          <p:txBody>
            <a:bodyPr lIns="0" tIns="0" rIns="0" bIns="0" rtlCol="0" anchor="t">
              <a:spAutoFit/>
            </a:bodyPr>
            <a:lstStyle/>
            <a:p>
              <a:pPr algn="l">
                <a:lnSpc>
                  <a:spcPts val="7421"/>
                </a:lnSpc>
              </a:pPr>
              <a:r>
                <a:rPr lang="en-US" sz="6366">
                  <a:solidFill>
                    <a:srgbClr val="0C3954"/>
                  </a:solidFill>
                  <a:latin typeface="Quando"/>
                </a:rPr>
                <a:t>About Me</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grpSp>
        <p:nvGrpSpPr>
          <p:cNvPr id="3" name="Group 3"/>
          <p:cNvGrpSpPr/>
          <p:nvPr/>
        </p:nvGrpSpPr>
        <p:grpSpPr>
          <a:xfrm>
            <a:off x="2057343" y="1525376"/>
            <a:ext cx="14173314" cy="5728335"/>
            <a:chOff x="0" y="0"/>
            <a:chExt cx="18897752" cy="7637780"/>
          </a:xfrm>
        </p:grpSpPr>
        <p:sp>
          <p:nvSpPr>
            <p:cNvPr id="4" name="TextBox 4"/>
            <p:cNvSpPr txBox="1"/>
            <p:nvPr/>
          </p:nvSpPr>
          <p:spPr>
            <a:xfrm>
              <a:off x="0" y="5543550"/>
              <a:ext cx="18897752" cy="2094230"/>
            </a:xfrm>
            <a:prstGeom prst="rect">
              <a:avLst/>
            </a:prstGeom>
          </p:spPr>
          <p:txBody>
            <a:bodyPr lIns="0" tIns="0" rIns="0" bIns="0" rtlCol="0" anchor="t">
              <a:spAutoFit/>
            </a:bodyPr>
            <a:lstStyle/>
            <a:p>
              <a:pPr algn="ctr">
                <a:lnSpc>
                  <a:spcPts val="6105"/>
                </a:lnSpc>
              </a:pPr>
              <a:r>
                <a:rPr lang="en-US" sz="5600">
                  <a:solidFill>
                    <a:srgbClr val="0C3954"/>
                  </a:solidFill>
                  <a:latin typeface="Quando Italics"/>
                </a:rPr>
                <a:t>MAPPING YOUR NARRATIVE:</a:t>
              </a:r>
            </a:p>
            <a:p>
              <a:pPr algn="ctr">
                <a:lnSpc>
                  <a:spcPts val="6105"/>
                </a:lnSpc>
              </a:pPr>
              <a:r>
                <a:rPr lang="en-US" sz="5550">
                  <a:solidFill>
                    <a:srgbClr val="0C3954"/>
                  </a:solidFill>
                  <a:latin typeface="Quando Italics"/>
                </a:rPr>
                <a:t>THE CHAPTER SUMMARIES</a:t>
              </a:r>
            </a:p>
          </p:txBody>
        </p:sp>
        <p:grpSp>
          <p:nvGrpSpPr>
            <p:cNvPr id="5" name="Group 5"/>
            <p:cNvGrpSpPr/>
            <p:nvPr/>
          </p:nvGrpSpPr>
          <p:grpSpPr>
            <a:xfrm>
              <a:off x="7073976" y="0"/>
              <a:ext cx="4749800" cy="47498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E4C"/>
              </a:solidFill>
            </p:spPr>
          </p:sp>
        </p:grpSp>
        <p:pic>
          <p:nvPicPr>
            <p:cNvPr id="7" name="Picture 7"/>
            <p:cNvPicPr>
              <a:picLocks noChangeAspect="1"/>
            </p:cNvPicPr>
            <p:nvPr/>
          </p:nvPicPr>
          <p:blipFill>
            <a:blip r:embed="rId3"/>
            <a:srcRect/>
            <a:stretch>
              <a:fillRect/>
            </a:stretch>
          </p:blipFill>
          <p:spPr>
            <a:xfrm>
              <a:off x="7700745" y="626769"/>
              <a:ext cx="3496262" cy="3496262"/>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5040435"/>
            <a:ext cx="17901905" cy="5058196"/>
          </a:xfrm>
          <a:prstGeom prst="rect">
            <a:avLst/>
          </a:prstGeom>
          <a:solidFill>
            <a:srgbClr val="FFCE4C"/>
          </a:solidFill>
        </p:spPr>
      </p:sp>
      <p:sp>
        <p:nvSpPr>
          <p:cNvPr id="3" name="AutoShape 3"/>
          <p:cNvSpPr/>
          <p:nvPr/>
        </p:nvSpPr>
        <p:spPr>
          <a:xfrm>
            <a:off x="813103" y="3121697"/>
            <a:ext cx="4007496" cy="4545925"/>
          </a:xfrm>
          <a:prstGeom prst="rect">
            <a:avLst/>
          </a:prstGeom>
          <a:solidFill>
            <a:srgbClr val="9CCBD5"/>
          </a:solidFill>
        </p:spPr>
      </p:sp>
      <p:sp>
        <p:nvSpPr>
          <p:cNvPr id="4" name="TextBox 4"/>
          <p:cNvSpPr txBox="1"/>
          <p:nvPr/>
        </p:nvSpPr>
        <p:spPr>
          <a:xfrm>
            <a:off x="1011288" y="3634604"/>
            <a:ext cx="3611126" cy="1577355"/>
          </a:xfrm>
          <a:prstGeom prst="rect">
            <a:avLst/>
          </a:prstGeom>
        </p:spPr>
        <p:txBody>
          <a:bodyPr lIns="0" tIns="0" rIns="0" bIns="0" rtlCol="0" anchor="t">
            <a:spAutoFit/>
          </a:bodyPr>
          <a:lstStyle/>
          <a:p>
            <a:pPr algn="ctr">
              <a:lnSpc>
                <a:spcPts val="4104"/>
              </a:lnSpc>
            </a:pPr>
            <a:endParaRPr lang="en-US" sz="3600">
              <a:solidFill>
                <a:srgbClr val="0C3954"/>
              </a:solidFill>
              <a:latin typeface="Source Sans Pro"/>
            </a:endParaRPr>
          </a:p>
          <a:p>
            <a:pPr algn="ctr">
              <a:lnSpc>
                <a:spcPts val="4104"/>
              </a:lnSpc>
            </a:pPr>
            <a:r>
              <a:rPr lang="en-US" sz="3600">
                <a:solidFill>
                  <a:srgbClr val="0C3954"/>
                </a:solidFill>
                <a:latin typeface="Source Sans Pro"/>
              </a:rPr>
              <a:t>MORE THAN A SUMMARY</a:t>
            </a:r>
          </a:p>
        </p:txBody>
      </p:sp>
      <p:sp>
        <p:nvSpPr>
          <p:cNvPr id="5" name="TextBox 5"/>
          <p:cNvSpPr txBox="1"/>
          <p:nvPr/>
        </p:nvSpPr>
        <p:spPr>
          <a:xfrm>
            <a:off x="1008832" y="1314450"/>
            <a:ext cx="16250468" cy="795020"/>
          </a:xfrm>
          <a:prstGeom prst="rect">
            <a:avLst/>
          </a:prstGeom>
        </p:spPr>
        <p:txBody>
          <a:bodyPr lIns="0" tIns="0" rIns="0" bIns="0" rtlCol="0" anchor="t">
            <a:spAutoFit/>
          </a:bodyPr>
          <a:lstStyle/>
          <a:p>
            <a:pPr algn="ctr">
              <a:lnSpc>
                <a:spcPts val="6160"/>
              </a:lnSpc>
            </a:pPr>
            <a:r>
              <a:rPr lang="en-US" sz="5600">
                <a:solidFill>
                  <a:srgbClr val="FFCE4C"/>
                </a:solidFill>
                <a:latin typeface="Quando Italics"/>
              </a:rPr>
              <a:t>CHAPTER SUMMARIES</a:t>
            </a:r>
          </a:p>
        </p:txBody>
      </p:sp>
      <p:sp>
        <p:nvSpPr>
          <p:cNvPr id="6" name="AutoShape 6"/>
          <p:cNvSpPr/>
          <p:nvPr/>
        </p:nvSpPr>
        <p:spPr>
          <a:xfrm>
            <a:off x="5043087" y="3121697"/>
            <a:ext cx="4007496" cy="4545925"/>
          </a:xfrm>
          <a:prstGeom prst="rect">
            <a:avLst/>
          </a:prstGeom>
          <a:solidFill>
            <a:srgbClr val="9CCBD5"/>
          </a:solidFill>
        </p:spPr>
      </p:sp>
      <p:sp>
        <p:nvSpPr>
          <p:cNvPr id="7" name="TextBox 7"/>
          <p:cNvSpPr txBox="1"/>
          <p:nvPr/>
        </p:nvSpPr>
        <p:spPr>
          <a:xfrm>
            <a:off x="5241273" y="3391145"/>
            <a:ext cx="3611126" cy="3154710"/>
          </a:xfrm>
          <a:prstGeom prst="rect">
            <a:avLst/>
          </a:prstGeom>
        </p:spPr>
        <p:txBody>
          <a:bodyPr lIns="0" tIns="0" rIns="0" bIns="0" rtlCol="0" anchor="t">
            <a:spAutoFit/>
          </a:bodyPr>
          <a:lstStyle/>
          <a:p>
            <a:pPr algn="ctr">
              <a:lnSpc>
                <a:spcPts val="4104"/>
              </a:lnSpc>
            </a:pPr>
            <a:endParaRPr lang="en-US" sz="3600" dirty="0">
              <a:solidFill>
                <a:srgbClr val="0C3954"/>
              </a:solidFill>
              <a:latin typeface="Source Sans Pro"/>
            </a:endParaRPr>
          </a:p>
          <a:p>
            <a:pPr algn="ctr">
              <a:lnSpc>
                <a:spcPts val="4104"/>
              </a:lnSpc>
            </a:pPr>
            <a:r>
              <a:rPr lang="en-US" sz="3600" dirty="0">
                <a:solidFill>
                  <a:srgbClr val="0C3954"/>
                </a:solidFill>
                <a:latin typeface="Source Sans Pro"/>
              </a:rPr>
              <a:t>MAKES EXPLICIT THE</a:t>
            </a:r>
          </a:p>
          <a:p>
            <a:pPr algn="ctr">
              <a:lnSpc>
                <a:spcPts val="4104"/>
              </a:lnSpc>
            </a:pPr>
            <a:r>
              <a:rPr lang="en-US" sz="3600" dirty="0">
                <a:solidFill>
                  <a:srgbClr val="0C3954"/>
                </a:solidFill>
                <a:latin typeface="Source Sans Pro"/>
              </a:rPr>
              <a:t>PURPOSE OR ARGUMENT OF THE CHAPTER</a:t>
            </a:r>
          </a:p>
        </p:txBody>
      </p:sp>
      <p:sp>
        <p:nvSpPr>
          <p:cNvPr id="8" name="AutoShape 8"/>
          <p:cNvSpPr/>
          <p:nvPr/>
        </p:nvSpPr>
        <p:spPr>
          <a:xfrm>
            <a:off x="9260477" y="3121697"/>
            <a:ext cx="4007496" cy="4545925"/>
          </a:xfrm>
          <a:prstGeom prst="rect">
            <a:avLst/>
          </a:prstGeom>
          <a:solidFill>
            <a:srgbClr val="9CCBD5"/>
          </a:solidFill>
        </p:spPr>
      </p:sp>
      <p:sp>
        <p:nvSpPr>
          <p:cNvPr id="9" name="TextBox 9"/>
          <p:cNvSpPr txBox="1"/>
          <p:nvPr/>
        </p:nvSpPr>
        <p:spPr>
          <a:xfrm>
            <a:off x="9458662" y="3131222"/>
            <a:ext cx="3611126" cy="3680495"/>
          </a:xfrm>
          <a:prstGeom prst="rect">
            <a:avLst/>
          </a:prstGeom>
        </p:spPr>
        <p:txBody>
          <a:bodyPr lIns="0" tIns="0" rIns="0" bIns="0" rtlCol="0" anchor="t">
            <a:spAutoFit/>
          </a:bodyPr>
          <a:lstStyle/>
          <a:p>
            <a:pPr algn="ctr">
              <a:lnSpc>
                <a:spcPts val="4104"/>
              </a:lnSpc>
            </a:pPr>
            <a:endParaRPr lang="en-US" sz="3600" dirty="0">
              <a:solidFill>
                <a:srgbClr val="0C3954"/>
              </a:solidFill>
              <a:latin typeface="Source Sans Pro"/>
            </a:endParaRPr>
          </a:p>
          <a:p>
            <a:pPr algn="ctr">
              <a:lnSpc>
                <a:spcPts val="4104"/>
              </a:lnSpc>
            </a:pPr>
            <a:r>
              <a:rPr lang="en-US" sz="3600" dirty="0">
                <a:solidFill>
                  <a:srgbClr val="0C3954"/>
                </a:solidFill>
                <a:latin typeface="Source Sans Pro"/>
              </a:rPr>
              <a:t>OFFERS AN OVERVIEW OF THE EVIDENCE USED TO SUPPORT THAT</a:t>
            </a:r>
          </a:p>
          <a:p>
            <a:pPr algn="ctr">
              <a:lnSpc>
                <a:spcPts val="4104"/>
              </a:lnSpc>
            </a:pPr>
            <a:r>
              <a:rPr lang="en-US" sz="3600" dirty="0">
                <a:solidFill>
                  <a:srgbClr val="0C3954"/>
                </a:solidFill>
                <a:latin typeface="Source Sans Pro"/>
              </a:rPr>
              <a:t>ARGUMENT</a:t>
            </a:r>
          </a:p>
        </p:txBody>
      </p:sp>
      <p:sp>
        <p:nvSpPr>
          <p:cNvPr id="10" name="AutoShape 10"/>
          <p:cNvSpPr/>
          <p:nvPr/>
        </p:nvSpPr>
        <p:spPr>
          <a:xfrm>
            <a:off x="13467401" y="3121697"/>
            <a:ext cx="4007496" cy="4545925"/>
          </a:xfrm>
          <a:prstGeom prst="rect">
            <a:avLst/>
          </a:prstGeom>
          <a:solidFill>
            <a:srgbClr val="9CCBD5"/>
          </a:solidFill>
        </p:spPr>
      </p:sp>
      <p:sp>
        <p:nvSpPr>
          <p:cNvPr id="11" name="TextBox 11"/>
          <p:cNvSpPr txBox="1"/>
          <p:nvPr/>
        </p:nvSpPr>
        <p:spPr>
          <a:xfrm>
            <a:off x="13665586" y="3377429"/>
            <a:ext cx="3611126" cy="2103140"/>
          </a:xfrm>
          <a:prstGeom prst="rect">
            <a:avLst/>
          </a:prstGeom>
        </p:spPr>
        <p:txBody>
          <a:bodyPr lIns="0" tIns="0" rIns="0" bIns="0" rtlCol="0" anchor="t">
            <a:spAutoFit/>
          </a:bodyPr>
          <a:lstStyle/>
          <a:p>
            <a:pPr algn="ctr">
              <a:lnSpc>
                <a:spcPts val="4104"/>
              </a:lnSpc>
            </a:pPr>
            <a:endParaRPr lang="en-US" sz="3600" dirty="0">
              <a:solidFill>
                <a:srgbClr val="0C3954"/>
              </a:solidFill>
              <a:latin typeface="Source Sans Pro"/>
            </a:endParaRPr>
          </a:p>
          <a:p>
            <a:pPr algn="ctr">
              <a:lnSpc>
                <a:spcPts val="4104"/>
              </a:lnSpc>
            </a:pPr>
            <a:r>
              <a:rPr lang="en-US" sz="3600" dirty="0">
                <a:solidFill>
                  <a:srgbClr val="0C3954"/>
                </a:solidFill>
                <a:latin typeface="Source Sans Pro"/>
              </a:rPr>
              <a:t>ESTABLISHES A THROUGH-LINE FOR THE BOOK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7" y="207455"/>
            <a:ext cx="17901905" cy="9872089"/>
          </a:xfrm>
          <a:prstGeom prst="rect">
            <a:avLst/>
          </a:prstGeom>
          <a:solidFill>
            <a:srgbClr val="9CCBD5"/>
          </a:solidFill>
        </p:spPr>
      </p:sp>
      <p:sp>
        <p:nvSpPr>
          <p:cNvPr id="4" name="TextBox 4"/>
          <p:cNvSpPr txBox="1"/>
          <p:nvPr/>
        </p:nvSpPr>
        <p:spPr>
          <a:xfrm>
            <a:off x="488866" y="693798"/>
            <a:ext cx="12880063" cy="718145"/>
          </a:xfrm>
          <a:prstGeom prst="rect">
            <a:avLst/>
          </a:prstGeom>
        </p:spPr>
        <p:txBody>
          <a:bodyPr lIns="0" tIns="0" rIns="0" bIns="0" rtlCol="0" anchor="t">
            <a:spAutoFit/>
          </a:bodyPr>
          <a:lstStyle/>
          <a:p>
            <a:pPr algn="l">
              <a:lnSpc>
                <a:spcPts val="5616"/>
              </a:lnSpc>
            </a:pPr>
            <a:r>
              <a:rPr lang="en-US" sz="4800" dirty="0">
                <a:solidFill>
                  <a:srgbClr val="0C3954"/>
                </a:solidFill>
                <a:latin typeface="Quando"/>
              </a:rPr>
              <a:t>Chapter Summary – EXAMPLES</a:t>
            </a:r>
          </a:p>
        </p:txBody>
      </p:sp>
      <p:sp>
        <p:nvSpPr>
          <p:cNvPr id="5" name="TextBox 5"/>
          <p:cNvSpPr txBox="1"/>
          <p:nvPr/>
        </p:nvSpPr>
        <p:spPr>
          <a:xfrm>
            <a:off x="472301" y="1610440"/>
            <a:ext cx="16753381" cy="8616782"/>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2600" dirty="0">
                <a:solidFill>
                  <a:srgbClr val="FF0000"/>
                </a:solidFill>
              </a:rPr>
              <a:t>Recognizing the influence of the political history I chart in chapter one </a:t>
            </a:r>
            <a:r>
              <a:rPr lang="en-US" sz="2600" dirty="0"/>
              <a:t>on early U.S. literary and political culture, this chapter links the anti-Catholic anxieties evident in early national novels such as Charles </a:t>
            </a:r>
            <a:r>
              <a:rPr lang="en-US" sz="2600" dirty="0" err="1"/>
              <a:t>Brockden</a:t>
            </a:r>
            <a:r>
              <a:rPr lang="en-US" sz="2600" dirty="0"/>
              <a:t> Brown’s Wieland (1798), James Fenimore Cooper’s The Pioneers (1823), and Catharine Maria Sedgwick’s Hope Leslie (1827) to Federalist-era debates about the relationship between a nation’s territorial scope and its capacity to protect the individual liberties</a:t>
            </a:r>
          </a:p>
          <a:p>
            <a:r>
              <a:rPr lang="en-US" sz="2600" dirty="0"/>
              <a:t>      of politically and religiously diverse citizens.</a:t>
            </a:r>
          </a:p>
          <a:p>
            <a:pPr marL="745600" lvl="1" indent="-457200" algn="l">
              <a:lnSpc>
                <a:spcPts val="4891"/>
              </a:lnSpc>
              <a:buFont typeface="Arial" panose="020B0604020202020204" pitchFamily="34" charset="0"/>
              <a:buChar char="•"/>
            </a:pPr>
            <a:endParaRPr lang="en-US" sz="2600" spc="122" dirty="0">
              <a:solidFill>
                <a:srgbClr val="0C3954"/>
              </a:solidFill>
              <a:latin typeface="Source Sans Pro"/>
            </a:endParaRPr>
          </a:p>
          <a:p>
            <a:pPr marL="457200" indent="-457200">
              <a:buFont typeface="Arial" panose="020B0604020202020204" pitchFamily="34" charset="0"/>
              <a:buChar char="•"/>
            </a:pPr>
            <a:r>
              <a:rPr lang="en-US" sz="2600" dirty="0">
                <a:solidFill>
                  <a:srgbClr val="FF0000"/>
                </a:solidFill>
              </a:rPr>
              <a:t>If chapter three focuses on how Catholicism brings to light the pressures produced by representative government within the liberal democratic state, then this fourth chapter shows </a:t>
            </a:r>
            <a:r>
              <a:rPr lang="en-US" sz="2600" dirty="0"/>
              <a:t>how renderings of Catholicism allowed mid-century writers to imagine solutions to the lingering problem of female citizenship. Specifically, the chapter argues that in novels such as Hawthorne’s The Marble Faun (1860) and Augusta Evans’s Inez: A Tale of the Alamo (1854), “Catholic” spaces such as Mexico and Italy serve as imaginary sites on which the problem of female citizenship—that is, citizenship without legal, public representation—can be tested.</a:t>
            </a:r>
          </a:p>
          <a:p>
            <a:pPr marL="745600" lvl="1" indent="-457200" algn="l">
              <a:lnSpc>
                <a:spcPts val="4891"/>
              </a:lnSpc>
              <a:buFont typeface="Arial" panose="020B0604020202020204" pitchFamily="34" charset="0"/>
              <a:buChar char="•"/>
            </a:pPr>
            <a:endParaRPr lang="en-US" sz="2600" spc="122" dirty="0">
              <a:solidFill>
                <a:srgbClr val="0C3954"/>
              </a:solidFill>
              <a:latin typeface="Source Sans Pro"/>
            </a:endParaRPr>
          </a:p>
          <a:p>
            <a:pPr marL="457200" indent="-457200">
              <a:buFont typeface="Arial" panose="020B0604020202020204" pitchFamily="34" charset="0"/>
              <a:buChar char="•"/>
            </a:pPr>
            <a:r>
              <a:rPr lang="en-US" sz="2600" dirty="0">
                <a:solidFill>
                  <a:srgbClr val="FF0000"/>
                </a:solidFill>
              </a:rPr>
              <a:t>This final chapter extends the argument of the penultimate chapter to show that by the end of the nineteenth century Catholicism came to represent </a:t>
            </a:r>
            <a:r>
              <a:rPr lang="en-US" sz="2600" dirty="0"/>
              <a:t>not a threat to nor the limit of liberal democracy but rather the corruptions inherent within liberal democracy itself. Taking as its focus Adams’s novel Democracy and Twain’s A Connecticut Yankee in King Arthur’s Court, the anti-Catholicism of which has been long recognized but little remarked upon, this chapter shows that Adams’s and Twain’s self-conscious caricatures of the Catholic Church allow them to represent the corrupt and imperial impulses of the liberal state as affronts to democracy and freedom.</a:t>
            </a:r>
          </a:p>
          <a:p>
            <a:pPr marL="288400" lvl="1" algn="l">
              <a:lnSpc>
                <a:spcPts val="4891"/>
              </a:lnSpc>
            </a:pPr>
            <a:endParaRPr lang="en-US" sz="2600" spc="122" dirty="0">
              <a:solidFill>
                <a:srgbClr val="0C3954"/>
              </a:solidFill>
              <a:latin typeface="Source Sans Pro"/>
            </a:endParaRPr>
          </a:p>
        </p:txBody>
      </p:sp>
    </p:spTree>
    <p:extLst>
      <p:ext uri="{BB962C8B-B14F-4D97-AF65-F5344CB8AC3E}">
        <p14:creationId xmlns:p14="http://schemas.microsoft.com/office/powerpoint/2010/main" val="1091446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grpSp>
        <p:nvGrpSpPr>
          <p:cNvPr id="3" name="Group 3"/>
          <p:cNvGrpSpPr/>
          <p:nvPr/>
        </p:nvGrpSpPr>
        <p:grpSpPr>
          <a:xfrm>
            <a:off x="2057343" y="1911138"/>
            <a:ext cx="14173314" cy="4956810"/>
            <a:chOff x="0" y="0"/>
            <a:chExt cx="18897752" cy="6609080"/>
          </a:xfrm>
        </p:grpSpPr>
        <p:sp>
          <p:nvSpPr>
            <p:cNvPr id="4" name="TextBox 4"/>
            <p:cNvSpPr txBox="1"/>
            <p:nvPr/>
          </p:nvSpPr>
          <p:spPr>
            <a:xfrm>
              <a:off x="0" y="5543550"/>
              <a:ext cx="18897752" cy="1065530"/>
            </a:xfrm>
            <a:prstGeom prst="rect">
              <a:avLst/>
            </a:prstGeom>
          </p:spPr>
          <p:txBody>
            <a:bodyPr lIns="0" tIns="0" rIns="0" bIns="0" rtlCol="0" anchor="t">
              <a:spAutoFit/>
            </a:bodyPr>
            <a:lstStyle/>
            <a:p>
              <a:pPr algn="ctr">
                <a:lnSpc>
                  <a:spcPts val="6105"/>
                </a:lnSpc>
              </a:pPr>
              <a:r>
                <a:rPr lang="en-US" sz="5600" dirty="0">
                  <a:solidFill>
                    <a:srgbClr val="0C3954"/>
                  </a:solidFill>
                  <a:latin typeface="Quando Italics"/>
                </a:rPr>
                <a:t>YOUR TURN</a:t>
              </a:r>
            </a:p>
          </p:txBody>
        </p:sp>
        <p:grpSp>
          <p:nvGrpSpPr>
            <p:cNvPr id="5" name="Group 5"/>
            <p:cNvGrpSpPr/>
            <p:nvPr/>
          </p:nvGrpSpPr>
          <p:grpSpPr>
            <a:xfrm>
              <a:off x="7073976" y="0"/>
              <a:ext cx="4749800" cy="47498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E4C"/>
              </a:solidFill>
            </p:spPr>
          </p:sp>
        </p:grpSp>
        <p:pic>
          <p:nvPicPr>
            <p:cNvPr id="7" name="Picture 7"/>
            <p:cNvPicPr>
              <a:picLocks noChangeAspect="1"/>
            </p:cNvPicPr>
            <p:nvPr/>
          </p:nvPicPr>
          <p:blipFill>
            <a:blip r:embed="rId3"/>
            <a:srcRect/>
            <a:stretch>
              <a:fillRect/>
            </a:stretch>
          </p:blipFill>
          <p:spPr>
            <a:xfrm>
              <a:off x="7700745" y="626769"/>
              <a:ext cx="3496262" cy="3496262"/>
            </a:xfrm>
            <a:prstGeom prst="rect">
              <a:avLst/>
            </a:prstGeom>
          </p:spPr>
        </p:pic>
      </p:grpSp>
    </p:spTree>
    <p:extLst>
      <p:ext uri="{BB962C8B-B14F-4D97-AF65-F5344CB8AC3E}">
        <p14:creationId xmlns:p14="http://schemas.microsoft.com/office/powerpoint/2010/main" val="1512880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5040435"/>
            <a:ext cx="17901905" cy="5058196"/>
          </a:xfrm>
          <a:prstGeom prst="rect">
            <a:avLst/>
          </a:prstGeom>
          <a:solidFill>
            <a:srgbClr val="FFCE4C"/>
          </a:solidFill>
        </p:spPr>
      </p:sp>
      <p:sp>
        <p:nvSpPr>
          <p:cNvPr id="3" name="AutoShape 3"/>
          <p:cNvSpPr/>
          <p:nvPr/>
        </p:nvSpPr>
        <p:spPr>
          <a:xfrm>
            <a:off x="813103" y="3121697"/>
            <a:ext cx="4007496" cy="4545925"/>
          </a:xfrm>
          <a:prstGeom prst="rect">
            <a:avLst/>
          </a:prstGeom>
          <a:solidFill>
            <a:srgbClr val="9CCBD5"/>
          </a:solidFill>
        </p:spPr>
      </p:sp>
      <p:sp>
        <p:nvSpPr>
          <p:cNvPr id="4" name="TextBox 4"/>
          <p:cNvSpPr txBox="1"/>
          <p:nvPr/>
        </p:nvSpPr>
        <p:spPr>
          <a:xfrm>
            <a:off x="1011288" y="3377429"/>
            <a:ext cx="3611126" cy="2589657"/>
          </a:xfrm>
          <a:prstGeom prst="rect">
            <a:avLst/>
          </a:prstGeom>
        </p:spPr>
        <p:txBody>
          <a:bodyPr lIns="0" tIns="0" rIns="0" bIns="0" rtlCol="0" anchor="t">
            <a:spAutoFit/>
          </a:bodyPr>
          <a:lstStyle/>
          <a:p>
            <a:pPr algn="ctr">
              <a:lnSpc>
                <a:spcPts val="4104"/>
              </a:lnSpc>
            </a:pPr>
            <a:r>
              <a:rPr lang="en-US" sz="3600">
                <a:solidFill>
                  <a:srgbClr val="0C3954"/>
                </a:solidFill>
                <a:latin typeface="Source Sans Pro"/>
              </a:rPr>
              <a:t>CHAPTER 1: [WRITE BRIEF 2-3 SENTENCE SUMMARY</a:t>
            </a:r>
          </a:p>
          <a:p>
            <a:pPr algn="ctr">
              <a:lnSpc>
                <a:spcPts val="4104"/>
              </a:lnSpc>
            </a:pPr>
            <a:r>
              <a:rPr lang="en-US" sz="3600">
                <a:solidFill>
                  <a:srgbClr val="0C3954"/>
                </a:solidFill>
                <a:latin typeface="Source Sans Pro"/>
              </a:rPr>
              <a:t>HERE]</a:t>
            </a:r>
          </a:p>
        </p:txBody>
      </p:sp>
      <p:sp>
        <p:nvSpPr>
          <p:cNvPr id="5" name="TextBox 5"/>
          <p:cNvSpPr txBox="1"/>
          <p:nvPr/>
        </p:nvSpPr>
        <p:spPr>
          <a:xfrm>
            <a:off x="1008832" y="1314450"/>
            <a:ext cx="16250468" cy="795020"/>
          </a:xfrm>
          <a:prstGeom prst="rect">
            <a:avLst/>
          </a:prstGeom>
        </p:spPr>
        <p:txBody>
          <a:bodyPr lIns="0" tIns="0" rIns="0" bIns="0" rtlCol="0" anchor="t">
            <a:spAutoFit/>
          </a:bodyPr>
          <a:lstStyle/>
          <a:p>
            <a:pPr algn="ctr">
              <a:lnSpc>
                <a:spcPts val="6160"/>
              </a:lnSpc>
            </a:pPr>
            <a:r>
              <a:rPr lang="en-US" sz="5600">
                <a:solidFill>
                  <a:srgbClr val="FFCE4C"/>
                </a:solidFill>
                <a:latin typeface="Quando Italics"/>
              </a:rPr>
              <a:t>TELLING THE STORY</a:t>
            </a:r>
          </a:p>
        </p:txBody>
      </p:sp>
      <p:sp>
        <p:nvSpPr>
          <p:cNvPr id="6" name="AutoShape 6"/>
          <p:cNvSpPr/>
          <p:nvPr/>
        </p:nvSpPr>
        <p:spPr>
          <a:xfrm>
            <a:off x="5043087" y="3121697"/>
            <a:ext cx="4007496" cy="4545925"/>
          </a:xfrm>
          <a:prstGeom prst="rect">
            <a:avLst/>
          </a:prstGeom>
          <a:solidFill>
            <a:srgbClr val="9CCBD5"/>
          </a:solidFill>
        </p:spPr>
      </p:sp>
      <p:sp>
        <p:nvSpPr>
          <p:cNvPr id="7" name="TextBox 7"/>
          <p:cNvSpPr txBox="1"/>
          <p:nvPr/>
        </p:nvSpPr>
        <p:spPr>
          <a:xfrm>
            <a:off x="5241273" y="3572718"/>
            <a:ext cx="3611126" cy="3662934"/>
          </a:xfrm>
          <a:prstGeom prst="rect">
            <a:avLst/>
          </a:prstGeom>
        </p:spPr>
        <p:txBody>
          <a:bodyPr lIns="0" tIns="0" rIns="0" bIns="0" rtlCol="0" anchor="t">
            <a:spAutoFit/>
          </a:bodyPr>
          <a:lstStyle/>
          <a:p>
            <a:pPr algn="ctr">
              <a:lnSpc>
                <a:spcPts val="3647"/>
              </a:lnSpc>
            </a:pPr>
            <a:r>
              <a:rPr lang="en-US" sz="3200" b="1" dirty="0">
                <a:solidFill>
                  <a:srgbClr val="0C3954"/>
                </a:solidFill>
                <a:latin typeface="Source Sans Pro"/>
              </a:rPr>
              <a:t>CHAPTER 2 </a:t>
            </a:r>
            <a:r>
              <a:rPr lang="en-US" sz="3200" dirty="0">
                <a:solidFill>
                  <a:srgbClr val="0C3954"/>
                </a:solidFill>
                <a:latin typeface="Source Sans Pro"/>
              </a:rPr>
              <a:t>IS SIMILAR</a:t>
            </a:r>
          </a:p>
          <a:p>
            <a:pPr algn="ctr">
              <a:lnSpc>
                <a:spcPts val="3647"/>
              </a:lnSpc>
            </a:pPr>
            <a:r>
              <a:rPr lang="en-US" sz="3200" dirty="0">
                <a:solidFill>
                  <a:srgbClr val="0C3954"/>
                </a:solidFill>
                <a:latin typeface="Source Sans Pro"/>
              </a:rPr>
              <a:t>TO/DIFFERENT FROM/BUILDS UPON CHAPTER 1 IN</a:t>
            </a:r>
          </a:p>
          <a:p>
            <a:pPr algn="ctr">
              <a:lnSpc>
                <a:spcPts val="3647"/>
              </a:lnSpc>
            </a:pPr>
            <a:r>
              <a:rPr lang="en-US" sz="3200" dirty="0">
                <a:solidFill>
                  <a:srgbClr val="0C3954"/>
                </a:solidFill>
                <a:latin typeface="Source Sans Pro"/>
              </a:rPr>
              <a:t>THE FOLLOWING WAY(S): </a:t>
            </a:r>
            <a:r>
              <a:rPr lang="en-US" sz="3200" b="1" dirty="0">
                <a:solidFill>
                  <a:srgbClr val="0C3954"/>
                </a:solidFill>
                <a:latin typeface="Source Sans Pro"/>
              </a:rPr>
              <a:t>WRITE 1-2 SENTENCES</a:t>
            </a:r>
          </a:p>
        </p:txBody>
      </p:sp>
      <p:sp>
        <p:nvSpPr>
          <p:cNvPr id="8" name="AutoShape 8"/>
          <p:cNvSpPr/>
          <p:nvPr/>
        </p:nvSpPr>
        <p:spPr>
          <a:xfrm>
            <a:off x="9260477" y="3121697"/>
            <a:ext cx="4007496" cy="4545925"/>
          </a:xfrm>
          <a:prstGeom prst="rect">
            <a:avLst/>
          </a:prstGeom>
          <a:solidFill>
            <a:srgbClr val="9CCBD5"/>
          </a:solidFill>
        </p:spPr>
      </p:sp>
      <p:sp>
        <p:nvSpPr>
          <p:cNvPr id="9" name="TextBox 9"/>
          <p:cNvSpPr txBox="1"/>
          <p:nvPr/>
        </p:nvSpPr>
        <p:spPr>
          <a:xfrm>
            <a:off x="9458662" y="3344118"/>
            <a:ext cx="3611126" cy="4120134"/>
          </a:xfrm>
          <a:prstGeom prst="rect">
            <a:avLst/>
          </a:prstGeom>
        </p:spPr>
        <p:txBody>
          <a:bodyPr lIns="0" tIns="0" rIns="0" bIns="0" rtlCol="0" anchor="t">
            <a:spAutoFit/>
          </a:bodyPr>
          <a:lstStyle/>
          <a:p>
            <a:pPr algn="ctr">
              <a:lnSpc>
                <a:spcPts val="3647"/>
              </a:lnSpc>
            </a:pPr>
            <a:r>
              <a:rPr lang="en-US" sz="3200" b="1" dirty="0">
                <a:solidFill>
                  <a:srgbClr val="0C3954"/>
                </a:solidFill>
                <a:latin typeface="Source Sans Pro"/>
              </a:rPr>
              <a:t>CHAPTER 3 </a:t>
            </a:r>
            <a:r>
              <a:rPr lang="en-US" sz="3200" dirty="0">
                <a:solidFill>
                  <a:srgbClr val="0C3954"/>
                </a:solidFill>
                <a:latin typeface="Source Sans Pro"/>
              </a:rPr>
              <a:t>IS SIMILAR</a:t>
            </a:r>
          </a:p>
          <a:p>
            <a:pPr algn="ctr">
              <a:lnSpc>
                <a:spcPts val="3647"/>
              </a:lnSpc>
            </a:pPr>
            <a:r>
              <a:rPr lang="en-US" sz="3200" dirty="0">
                <a:solidFill>
                  <a:srgbClr val="0C3954"/>
                </a:solidFill>
                <a:latin typeface="Source Sans Pro"/>
              </a:rPr>
              <a:t>TO/DIFFERENT FROM/BUILDS UPON CHAPTER 1</a:t>
            </a:r>
          </a:p>
          <a:p>
            <a:pPr algn="ctr">
              <a:lnSpc>
                <a:spcPts val="3647"/>
              </a:lnSpc>
            </a:pPr>
            <a:r>
              <a:rPr lang="en-US" sz="3200" dirty="0">
                <a:solidFill>
                  <a:srgbClr val="0C3954"/>
                </a:solidFill>
                <a:latin typeface="Source Sans Pro"/>
              </a:rPr>
              <a:t>AND/OR 2 IN THE FOLLOWING WAY(S): </a:t>
            </a:r>
            <a:r>
              <a:rPr lang="en-US" sz="3200" b="1" dirty="0">
                <a:solidFill>
                  <a:srgbClr val="0C3954"/>
                </a:solidFill>
                <a:latin typeface="Source Sans Pro"/>
              </a:rPr>
              <a:t>WRITE 1-2 SENTENCES</a:t>
            </a:r>
          </a:p>
        </p:txBody>
      </p:sp>
      <p:sp>
        <p:nvSpPr>
          <p:cNvPr id="10" name="AutoShape 10"/>
          <p:cNvSpPr/>
          <p:nvPr/>
        </p:nvSpPr>
        <p:spPr>
          <a:xfrm>
            <a:off x="13467401" y="3121697"/>
            <a:ext cx="4007496" cy="4545925"/>
          </a:xfrm>
          <a:prstGeom prst="rect">
            <a:avLst/>
          </a:prstGeom>
          <a:solidFill>
            <a:srgbClr val="9CCBD5"/>
          </a:solidFill>
        </p:spPr>
      </p:sp>
      <p:sp>
        <p:nvSpPr>
          <p:cNvPr id="11" name="TextBox 11"/>
          <p:cNvSpPr txBox="1"/>
          <p:nvPr/>
        </p:nvSpPr>
        <p:spPr>
          <a:xfrm>
            <a:off x="13665586" y="3344118"/>
            <a:ext cx="3611126" cy="4120134"/>
          </a:xfrm>
          <a:prstGeom prst="rect">
            <a:avLst/>
          </a:prstGeom>
        </p:spPr>
        <p:txBody>
          <a:bodyPr lIns="0" tIns="0" rIns="0" bIns="0" rtlCol="0" anchor="t">
            <a:spAutoFit/>
          </a:bodyPr>
          <a:lstStyle/>
          <a:p>
            <a:pPr algn="ctr">
              <a:lnSpc>
                <a:spcPts val="3647"/>
              </a:lnSpc>
            </a:pPr>
            <a:r>
              <a:rPr lang="en-US" sz="3200" b="1" dirty="0">
                <a:solidFill>
                  <a:srgbClr val="0C3954"/>
                </a:solidFill>
                <a:latin typeface="Source Sans Pro"/>
              </a:rPr>
              <a:t>CHAPTER 4</a:t>
            </a:r>
            <a:r>
              <a:rPr lang="en-US" sz="3200" dirty="0">
                <a:solidFill>
                  <a:srgbClr val="0C3954"/>
                </a:solidFill>
                <a:latin typeface="Source Sans Pro"/>
              </a:rPr>
              <a:t> IS SIMILAR</a:t>
            </a:r>
          </a:p>
          <a:p>
            <a:pPr algn="ctr">
              <a:lnSpc>
                <a:spcPts val="3647"/>
              </a:lnSpc>
            </a:pPr>
            <a:r>
              <a:rPr lang="en-US" sz="3200" dirty="0">
                <a:solidFill>
                  <a:srgbClr val="0C3954"/>
                </a:solidFill>
                <a:latin typeface="Source Sans Pro"/>
              </a:rPr>
              <a:t>TO/DIFFERENT FROM/BUILDS UPON CHAPTER 1,</a:t>
            </a:r>
          </a:p>
          <a:p>
            <a:pPr algn="ctr">
              <a:lnSpc>
                <a:spcPts val="3647"/>
              </a:lnSpc>
            </a:pPr>
            <a:r>
              <a:rPr lang="en-US" sz="3200" dirty="0">
                <a:solidFill>
                  <a:srgbClr val="0C3954"/>
                </a:solidFill>
                <a:latin typeface="Source Sans Pro"/>
              </a:rPr>
              <a:t>2,  AND/OR 3 IN THE FOLLOWING WAY(S): </a:t>
            </a:r>
            <a:r>
              <a:rPr lang="en-US" sz="3200" b="1" dirty="0">
                <a:solidFill>
                  <a:srgbClr val="0C3954"/>
                </a:solidFill>
                <a:latin typeface="Source Sans Pro"/>
              </a:rPr>
              <a:t>WRITE 1-2</a:t>
            </a:r>
          </a:p>
          <a:p>
            <a:pPr algn="ctr">
              <a:lnSpc>
                <a:spcPts val="3647"/>
              </a:lnSpc>
            </a:pPr>
            <a:r>
              <a:rPr lang="en-US" sz="3200" b="1" dirty="0">
                <a:solidFill>
                  <a:srgbClr val="0C3954"/>
                </a:solidFill>
                <a:latin typeface="Source Sans Pro"/>
              </a:rPr>
              <a:t>SENTENCES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grpSp>
        <p:nvGrpSpPr>
          <p:cNvPr id="3" name="Group 3"/>
          <p:cNvGrpSpPr/>
          <p:nvPr/>
        </p:nvGrpSpPr>
        <p:grpSpPr>
          <a:xfrm>
            <a:off x="2057343" y="1525376"/>
            <a:ext cx="14173314" cy="5728335"/>
            <a:chOff x="0" y="0"/>
            <a:chExt cx="18897752" cy="7637780"/>
          </a:xfrm>
        </p:grpSpPr>
        <p:sp>
          <p:nvSpPr>
            <p:cNvPr id="4" name="TextBox 4"/>
            <p:cNvSpPr txBox="1"/>
            <p:nvPr/>
          </p:nvSpPr>
          <p:spPr>
            <a:xfrm>
              <a:off x="0" y="5543550"/>
              <a:ext cx="18897752" cy="2094230"/>
            </a:xfrm>
            <a:prstGeom prst="rect">
              <a:avLst/>
            </a:prstGeom>
          </p:spPr>
          <p:txBody>
            <a:bodyPr lIns="0" tIns="0" rIns="0" bIns="0" rtlCol="0" anchor="t">
              <a:spAutoFit/>
            </a:bodyPr>
            <a:lstStyle/>
            <a:p>
              <a:pPr algn="ctr">
                <a:lnSpc>
                  <a:spcPts val="6105"/>
                </a:lnSpc>
              </a:pPr>
              <a:r>
                <a:rPr lang="en-US" sz="5600">
                  <a:solidFill>
                    <a:srgbClr val="0C3954"/>
                  </a:solidFill>
                  <a:latin typeface="Quando Italics"/>
                </a:rPr>
                <a:t>THE CRITICAL CONTEXT/</a:t>
              </a:r>
            </a:p>
            <a:p>
              <a:pPr algn="ctr">
                <a:lnSpc>
                  <a:spcPts val="6105"/>
                </a:lnSpc>
              </a:pPr>
              <a:r>
                <a:rPr lang="en-US" sz="5600">
                  <a:solidFill>
                    <a:srgbClr val="0C3954"/>
                  </a:solidFill>
                  <a:latin typeface="Quando Italics"/>
                </a:rPr>
                <a:t>MARKET ANALYSIS</a:t>
              </a:r>
            </a:p>
          </p:txBody>
        </p:sp>
        <p:grpSp>
          <p:nvGrpSpPr>
            <p:cNvPr id="5" name="Group 5"/>
            <p:cNvGrpSpPr/>
            <p:nvPr/>
          </p:nvGrpSpPr>
          <p:grpSpPr>
            <a:xfrm>
              <a:off x="7073976" y="0"/>
              <a:ext cx="4749800" cy="47498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E4C"/>
              </a:solidFill>
            </p:spPr>
          </p:sp>
        </p:grpSp>
        <p:pic>
          <p:nvPicPr>
            <p:cNvPr id="7" name="Picture 7"/>
            <p:cNvPicPr>
              <a:picLocks noChangeAspect="1"/>
            </p:cNvPicPr>
            <p:nvPr/>
          </p:nvPicPr>
          <p:blipFill>
            <a:blip r:embed="rId3"/>
            <a:srcRect/>
            <a:stretch>
              <a:fillRect/>
            </a:stretch>
          </p:blipFill>
          <p:spPr>
            <a:xfrm>
              <a:off x="7700745" y="626769"/>
              <a:ext cx="3496262" cy="3496262"/>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pic>
        <p:nvPicPr>
          <p:cNvPr id="3" name="Picture 3"/>
          <p:cNvPicPr>
            <a:picLocks noChangeAspect="1"/>
          </p:cNvPicPr>
          <p:nvPr/>
        </p:nvPicPr>
        <p:blipFill>
          <a:blip r:embed="rId3"/>
          <a:srcRect t="12564" b="12564"/>
          <a:stretch>
            <a:fillRect/>
          </a:stretch>
        </p:blipFill>
        <p:spPr>
          <a:xfrm>
            <a:off x="-381000" y="3782505"/>
            <a:ext cx="8958973" cy="4474589"/>
          </a:xfrm>
          <a:prstGeom prst="rect">
            <a:avLst/>
          </a:prstGeom>
        </p:spPr>
      </p:pic>
      <p:sp>
        <p:nvSpPr>
          <p:cNvPr id="4" name="TextBox 4"/>
          <p:cNvSpPr txBox="1"/>
          <p:nvPr/>
        </p:nvSpPr>
        <p:spPr>
          <a:xfrm>
            <a:off x="472300" y="1038225"/>
            <a:ext cx="12880063" cy="1420116"/>
          </a:xfrm>
          <a:prstGeom prst="rect">
            <a:avLst/>
          </a:prstGeom>
        </p:spPr>
        <p:txBody>
          <a:bodyPr lIns="0" tIns="0" rIns="0" bIns="0" rtlCol="0" anchor="t">
            <a:spAutoFit/>
          </a:bodyPr>
          <a:lstStyle/>
          <a:p>
            <a:pPr algn="l">
              <a:lnSpc>
                <a:spcPts val="5616"/>
              </a:lnSpc>
            </a:pPr>
            <a:r>
              <a:rPr lang="en-US" sz="4800">
                <a:solidFill>
                  <a:srgbClr val="0C3954"/>
                </a:solidFill>
                <a:latin typeface="Quando"/>
              </a:rPr>
              <a:t>Market Analysis/Overview of</a:t>
            </a:r>
          </a:p>
          <a:p>
            <a:pPr algn="l">
              <a:lnSpc>
                <a:spcPts val="5616"/>
              </a:lnSpc>
            </a:pPr>
            <a:r>
              <a:rPr lang="en-US" sz="4800">
                <a:solidFill>
                  <a:srgbClr val="0C3954"/>
                </a:solidFill>
                <a:latin typeface="Quando"/>
              </a:rPr>
              <a:t>Competing and Complementary Texts </a:t>
            </a:r>
          </a:p>
        </p:txBody>
      </p:sp>
      <p:sp>
        <p:nvSpPr>
          <p:cNvPr id="5" name="TextBox 5"/>
          <p:cNvSpPr txBox="1"/>
          <p:nvPr/>
        </p:nvSpPr>
        <p:spPr>
          <a:xfrm>
            <a:off x="8988729" y="3094830"/>
            <a:ext cx="8270571" cy="6163470"/>
          </a:xfrm>
          <a:prstGeom prst="rect">
            <a:avLst/>
          </a:prstGeom>
        </p:spPr>
        <p:txBody>
          <a:bodyPr lIns="0" tIns="0" rIns="0" bIns="0" rtlCol="0" anchor="t">
            <a:spAutoFit/>
          </a:bodyPr>
          <a:lstStyle/>
          <a:p>
            <a:pPr marL="576800" lvl="1" indent="-288400" algn="l">
              <a:lnSpc>
                <a:spcPts val="4891"/>
              </a:lnSpc>
              <a:buFont typeface="Arial"/>
              <a:buChar char="•"/>
            </a:pPr>
            <a:r>
              <a:rPr lang="en-US" sz="3493" spc="122">
                <a:solidFill>
                  <a:srgbClr val="0C3954"/>
                </a:solidFill>
                <a:latin typeface="Source Sans Pro"/>
              </a:rPr>
              <a:t>What books is your primary audience reading/talking about/buying?</a:t>
            </a:r>
          </a:p>
          <a:p>
            <a:pPr algn="l">
              <a:lnSpc>
                <a:spcPts val="4891"/>
              </a:lnSpc>
            </a:pPr>
            <a:endParaRPr lang="en-US" sz="3493" spc="122">
              <a:solidFill>
                <a:srgbClr val="0C3954"/>
              </a:solidFill>
              <a:latin typeface="Source Sans Pro"/>
            </a:endParaRPr>
          </a:p>
          <a:p>
            <a:pPr marL="576800" lvl="1" indent="-288400" algn="l">
              <a:lnSpc>
                <a:spcPts val="4891"/>
              </a:lnSpc>
              <a:buFont typeface="Arial"/>
              <a:buChar char="•"/>
            </a:pPr>
            <a:r>
              <a:rPr lang="en-US" sz="3493" spc="122">
                <a:solidFill>
                  <a:srgbClr val="0C3954"/>
                </a:solidFill>
                <a:latin typeface="Source Sans Pro"/>
              </a:rPr>
              <a:t>What books explore the same issue(s) as your book?</a:t>
            </a:r>
          </a:p>
          <a:p>
            <a:pPr algn="l">
              <a:lnSpc>
                <a:spcPts val="4891"/>
              </a:lnSpc>
            </a:pPr>
            <a:endParaRPr lang="en-US" sz="3493" spc="122">
              <a:solidFill>
                <a:srgbClr val="0C3954"/>
              </a:solidFill>
              <a:latin typeface="Source Sans Pro"/>
            </a:endParaRPr>
          </a:p>
          <a:p>
            <a:pPr marL="576800" lvl="1" indent="-288400" algn="l">
              <a:lnSpc>
                <a:spcPts val="4891"/>
              </a:lnSpc>
              <a:buFont typeface="Arial"/>
              <a:buChar char="•"/>
            </a:pPr>
            <a:r>
              <a:rPr lang="en-US" sz="3493" spc="122">
                <a:solidFill>
                  <a:srgbClr val="0C3954"/>
                </a:solidFill>
                <a:latin typeface="Source Sans Pro"/>
              </a:rPr>
              <a:t>How does your book differ or build upon the ideas in these texts?</a:t>
            </a:r>
          </a:p>
          <a:p>
            <a:pPr algn="l">
              <a:lnSpc>
                <a:spcPts val="4891"/>
              </a:lnSpc>
            </a:pPr>
            <a:endParaRPr lang="en-US" sz="3493" spc="122">
              <a:solidFill>
                <a:srgbClr val="0C3954"/>
              </a:solidFill>
              <a:latin typeface="Source Sans Pro"/>
            </a:endParaRPr>
          </a:p>
          <a:p>
            <a:pPr algn="l">
              <a:lnSpc>
                <a:spcPts val="4891"/>
              </a:lnSpc>
            </a:pPr>
            <a:r>
              <a:rPr lang="en-US" sz="3493" spc="122">
                <a:solidFill>
                  <a:srgbClr val="0C3954"/>
                </a:solidFill>
                <a:latin typeface="Source Sans Pro"/>
              </a:rPr>
              <a:t>**NO EDITORIALIZING**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7" y="207455"/>
            <a:ext cx="17901905" cy="9872089"/>
          </a:xfrm>
          <a:prstGeom prst="rect">
            <a:avLst/>
          </a:prstGeom>
          <a:solidFill>
            <a:srgbClr val="9CCBD5"/>
          </a:solidFill>
        </p:spPr>
      </p:sp>
      <p:sp>
        <p:nvSpPr>
          <p:cNvPr id="4" name="TextBox 4"/>
          <p:cNvSpPr txBox="1"/>
          <p:nvPr/>
        </p:nvSpPr>
        <p:spPr>
          <a:xfrm>
            <a:off x="472301" y="495300"/>
            <a:ext cx="12880063" cy="718145"/>
          </a:xfrm>
          <a:prstGeom prst="rect">
            <a:avLst/>
          </a:prstGeom>
        </p:spPr>
        <p:txBody>
          <a:bodyPr lIns="0" tIns="0" rIns="0" bIns="0" rtlCol="0" anchor="t">
            <a:spAutoFit/>
          </a:bodyPr>
          <a:lstStyle/>
          <a:p>
            <a:pPr algn="l">
              <a:lnSpc>
                <a:spcPts val="5616"/>
              </a:lnSpc>
            </a:pPr>
            <a:r>
              <a:rPr lang="en-US" sz="4800" dirty="0">
                <a:solidFill>
                  <a:srgbClr val="0C3954"/>
                </a:solidFill>
                <a:latin typeface="Quando"/>
              </a:rPr>
              <a:t>Market Analysis – EXAMPLE #1</a:t>
            </a:r>
          </a:p>
        </p:txBody>
      </p:sp>
      <p:sp>
        <p:nvSpPr>
          <p:cNvPr id="5" name="TextBox 5"/>
          <p:cNvSpPr txBox="1"/>
          <p:nvPr/>
        </p:nvSpPr>
        <p:spPr>
          <a:xfrm>
            <a:off x="472301" y="1610440"/>
            <a:ext cx="16753381" cy="8125429"/>
          </a:xfrm>
          <a:prstGeom prst="rect">
            <a:avLst/>
          </a:prstGeom>
        </p:spPr>
        <p:txBody>
          <a:bodyPr wrap="square" lIns="0" tIns="0" rIns="0" bIns="0" rtlCol="0" anchor="t">
            <a:spAutoFit/>
          </a:bodyPr>
          <a:lstStyle/>
          <a:p>
            <a:pPr marL="288400" lvl="1">
              <a:lnSpc>
                <a:spcPts val="4891"/>
              </a:lnSpc>
            </a:pPr>
            <a:r>
              <a:rPr lang="en-US" sz="3400" i="1" dirty="0"/>
              <a:t>Difficult Subjects</a:t>
            </a:r>
            <a:r>
              <a:rPr lang="en-US" sz="3400" dirty="0"/>
              <a:t> </a:t>
            </a:r>
            <a:r>
              <a:rPr lang="en-US" sz="3400" dirty="0">
                <a:solidFill>
                  <a:srgbClr val="FF0000"/>
                </a:solidFill>
              </a:rPr>
              <a:t>lies at the intersection of two critical dialogues</a:t>
            </a:r>
            <a:r>
              <a:rPr lang="en-US" sz="3400" dirty="0"/>
              <a:t>: the first is what </a:t>
            </a:r>
            <a:r>
              <a:rPr lang="en-US" sz="3400" dirty="0" err="1"/>
              <a:t>Piya</a:t>
            </a:r>
            <a:r>
              <a:rPr lang="en-US" sz="3400" dirty="0"/>
              <a:t> Chatterjee and </a:t>
            </a:r>
            <a:r>
              <a:rPr lang="en-US" sz="3400" dirty="0" err="1"/>
              <a:t>Sunaina</a:t>
            </a:r>
            <a:r>
              <a:rPr lang="en-US" sz="3400" dirty="0"/>
              <a:t> </a:t>
            </a:r>
            <a:r>
              <a:rPr lang="en-US" sz="3400" dirty="0" err="1"/>
              <a:t>Maira</a:t>
            </a:r>
            <a:r>
              <a:rPr lang="en-US" sz="3400" dirty="0"/>
              <a:t> refer to as the “imperial university” and the other focuses on the challenges of teaching from a social justice framework in the context of the “imperial” university.  Along with </a:t>
            </a:r>
            <a:r>
              <a:rPr lang="en-US" sz="3400" i="1" dirty="0"/>
              <a:t>The Imperial University: Academic Repression and Scholarly Dissent</a:t>
            </a:r>
            <a:r>
              <a:rPr lang="en-US" sz="3400" dirty="0"/>
              <a:t> (University of Minnesota Press, 2014), other scholars have contributed  incisive critiques of the burgeoning culture of neoliberal conservatism in higher education, specifically, Henry Giroux’s </a:t>
            </a:r>
            <a:r>
              <a:rPr lang="en-US" sz="3400" i="1" dirty="0"/>
              <a:t>Neoliberalism’s War on Higher Education</a:t>
            </a:r>
            <a:r>
              <a:rPr lang="en-US" sz="3400" dirty="0"/>
              <a:t> (Haymarket Books, 2014), Sara </a:t>
            </a:r>
            <a:r>
              <a:rPr lang="en-US" sz="3400" i="1" dirty="0"/>
              <a:t>Ahmed’s On Being Included: Racism and Diversity in Institutional Life</a:t>
            </a:r>
            <a:r>
              <a:rPr lang="en-US" sz="3400" dirty="0"/>
              <a:t> (Duke University Press, 2012), and Roderick Ferguson’s </a:t>
            </a:r>
            <a:r>
              <a:rPr lang="en-US" sz="3400" i="1" dirty="0"/>
              <a:t>The Reorder of Things: The University and its Pedagogies of Minority Difference</a:t>
            </a:r>
            <a:r>
              <a:rPr lang="en-US" sz="3400" dirty="0"/>
              <a:t> (University of Minnesota Press, 2012). These recent texts offer a clear picture of how colleges and universities actively create a climate of intolerance despite touting the virtues of “diversity and inclusion.”</a:t>
            </a:r>
            <a:endParaRPr lang="en-US" sz="3400" b="1" dirty="0"/>
          </a:p>
          <a:p>
            <a:pPr marL="288400" lvl="1" algn="l">
              <a:lnSpc>
                <a:spcPts val="4891"/>
              </a:lnSpc>
            </a:pPr>
            <a:endParaRPr lang="en-US" sz="3400" spc="122" dirty="0">
              <a:solidFill>
                <a:srgbClr val="0C3954"/>
              </a:solidFill>
              <a:latin typeface="Source Sans Pro"/>
            </a:endParaRPr>
          </a:p>
        </p:txBody>
      </p:sp>
    </p:spTree>
    <p:extLst>
      <p:ext uri="{BB962C8B-B14F-4D97-AF65-F5344CB8AC3E}">
        <p14:creationId xmlns:p14="http://schemas.microsoft.com/office/powerpoint/2010/main" val="1089149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7" y="207455"/>
            <a:ext cx="17901905" cy="9872089"/>
          </a:xfrm>
          <a:prstGeom prst="rect">
            <a:avLst/>
          </a:prstGeom>
          <a:solidFill>
            <a:srgbClr val="9CCBD5"/>
          </a:solidFill>
        </p:spPr>
      </p:sp>
      <p:sp>
        <p:nvSpPr>
          <p:cNvPr id="4" name="TextBox 4"/>
          <p:cNvSpPr txBox="1"/>
          <p:nvPr/>
        </p:nvSpPr>
        <p:spPr>
          <a:xfrm>
            <a:off x="472301" y="495300"/>
            <a:ext cx="13700899" cy="718145"/>
          </a:xfrm>
          <a:prstGeom prst="rect">
            <a:avLst/>
          </a:prstGeom>
        </p:spPr>
        <p:txBody>
          <a:bodyPr wrap="square" lIns="0" tIns="0" rIns="0" bIns="0" rtlCol="0" anchor="t">
            <a:spAutoFit/>
          </a:bodyPr>
          <a:lstStyle/>
          <a:p>
            <a:pPr algn="l">
              <a:lnSpc>
                <a:spcPts val="5616"/>
              </a:lnSpc>
            </a:pPr>
            <a:r>
              <a:rPr lang="en-US" sz="4800" dirty="0">
                <a:solidFill>
                  <a:srgbClr val="0C3954"/>
                </a:solidFill>
                <a:latin typeface="Quando"/>
              </a:rPr>
              <a:t>Market Analysis – EXAMPLE #1 (para. 3)</a:t>
            </a:r>
          </a:p>
        </p:txBody>
      </p:sp>
      <p:sp>
        <p:nvSpPr>
          <p:cNvPr id="5" name="TextBox 5"/>
          <p:cNvSpPr txBox="1"/>
          <p:nvPr/>
        </p:nvSpPr>
        <p:spPr>
          <a:xfrm>
            <a:off x="472301" y="1610440"/>
            <a:ext cx="16753381" cy="7971541"/>
          </a:xfrm>
          <a:prstGeom prst="rect">
            <a:avLst/>
          </a:prstGeom>
        </p:spPr>
        <p:txBody>
          <a:bodyPr wrap="square" lIns="0" tIns="0" rIns="0" bIns="0" rtlCol="0" anchor="t">
            <a:spAutoFit/>
          </a:bodyPr>
          <a:lstStyle/>
          <a:p>
            <a:r>
              <a:rPr lang="en-US" sz="3000" dirty="0"/>
              <a:t>While the essays featured in </a:t>
            </a:r>
            <a:r>
              <a:rPr lang="en-US" sz="3000" i="1" dirty="0"/>
              <a:t>Difficult Subjects</a:t>
            </a:r>
            <a:r>
              <a:rPr lang="en-US" sz="3000" dirty="0"/>
              <a:t> participate in the aforementioned conversations, </a:t>
            </a:r>
            <a:r>
              <a:rPr lang="en-US" sz="3000" dirty="0">
                <a:solidFill>
                  <a:srgbClr val="FF0000"/>
                </a:solidFill>
              </a:rPr>
              <a:t>the volume itself is distinguished from these texts in the following ways</a:t>
            </a:r>
            <a:r>
              <a:rPr lang="en-US" sz="3000" dirty="0"/>
              <a:t>: 1) The scope of </a:t>
            </a:r>
            <a:r>
              <a:rPr lang="en-US" sz="3000" i="1" dirty="0"/>
              <a:t>Difficult Subjects </a:t>
            </a:r>
            <a:r>
              <a:rPr lang="en-US" sz="3000" dirty="0">
                <a:solidFill>
                  <a:srgbClr val="FF0000"/>
                </a:solidFill>
              </a:rPr>
              <a:t>extends beyond a single focus on one particular aspect of identity</a:t>
            </a:r>
            <a:r>
              <a:rPr lang="en-US" sz="3000" dirty="0"/>
              <a:t> (e.g. race or gender)—while teaching in these areas is addressed in our edited volume, the essays also address, for example, the importance of privileging emotions as a form of knowledge particularly when discussing sensitive subjects in the classroom; 2) Each chapter in </a:t>
            </a:r>
            <a:r>
              <a:rPr lang="en-US" sz="3000" i="1" dirty="0"/>
              <a:t>Difficult Subjects</a:t>
            </a:r>
            <a:r>
              <a:rPr lang="en-US" sz="3000" dirty="0"/>
              <a:t> focuses on a distinct problem or unresolved question, while at the same time </a:t>
            </a:r>
            <a:r>
              <a:rPr lang="en-US" sz="3000" dirty="0">
                <a:solidFill>
                  <a:srgbClr val="FF0000"/>
                </a:solidFill>
              </a:rPr>
              <a:t>offering practical strategies </a:t>
            </a:r>
            <a:r>
              <a:rPr lang="en-US" sz="3000" dirty="0"/>
              <a:t>that other faculty can use immediately in their own classrooms; 3) This project is timely in that it would be, upon publication, one of the first to address how university and college classrooms might both address and harness the energy of student activism and resistance emerging on campuses throughout the country.  As Claudia Rankine has written, “The state of emergency is also always a state of emergence.” While teaching the “difficult subjects” has posed numerous challenges for faculty and students attempting to push back against corporate agendas, there has also been a resurgence of interest among faculty and students to bring these conversations about race, class, gender, sexuality, and the intersection of them, to the classroom. As such, </a:t>
            </a:r>
            <a:r>
              <a:rPr lang="en-US" sz="3000" dirty="0">
                <a:solidFill>
                  <a:srgbClr val="FF0000"/>
                </a:solidFill>
              </a:rPr>
              <a:t>this volume would be among the first to address the problematics and, more importantly, the successes of radical social justice teaching within an increasing corporatized culture in higher education </a:t>
            </a:r>
            <a:r>
              <a:rPr lang="en-US" sz="3000" dirty="0"/>
              <a:t>and an intensified moment of radical student and social activism.   </a:t>
            </a:r>
            <a:endParaRPr lang="en-US" sz="3000" b="1" dirty="0"/>
          </a:p>
          <a:p>
            <a:pPr marL="288400" lvl="1" algn="l">
              <a:lnSpc>
                <a:spcPts val="4891"/>
              </a:lnSpc>
            </a:pPr>
            <a:endParaRPr lang="en-US" sz="3400" spc="122" dirty="0">
              <a:solidFill>
                <a:srgbClr val="0C3954"/>
              </a:solidFill>
              <a:latin typeface="Source Sans Pro"/>
            </a:endParaRPr>
          </a:p>
        </p:txBody>
      </p:sp>
    </p:spTree>
    <p:extLst>
      <p:ext uri="{BB962C8B-B14F-4D97-AF65-F5344CB8AC3E}">
        <p14:creationId xmlns:p14="http://schemas.microsoft.com/office/powerpoint/2010/main" val="3824987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rcRect t="21875" b="2187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32913" y="3142627"/>
            <a:ext cx="18553827" cy="4001746"/>
          </a:xfrm>
          <a:prstGeom prst="rect">
            <a:avLst/>
          </a:prstGeom>
          <a:solidFill>
            <a:srgbClr val="0C3954"/>
          </a:solidFill>
        </p:spPr>
      </p:sp>
      <p:sp>
        <p:nvSpPr>
          <p:cNvPr id="3" name="TextBox 3"/>
          <p:cNvSpPr txBox="1"/>
          <p:nvPr/>
        </p:nvSpPr>
        <p:spPr>
          <a:xfrm>
            <a:off x="1021343" y="4195523"/>
            <a:ext cx="16245315" cy="1192530"/>
          </a:xfrm>
          <a:prstGeom prst="rect">
            <a:avLst/>
          </a:prstGeom>
        </p:spPr>
        <p:txBody>
          <a:bodyPr lIns="0" tIns="0" rIns="0" bIns="0" rtlCol="0" anchor="t">
            <a:spAutoFit/>
          </a:bodyPr>
          <a:lstStyle/>
          <a:p>
            <a:pPr algn="ctr">
              <a:lnSpc>
                <a:spcPts val="9360"/>
              </a:lnSpc>
            </a:pPr>
            <a:r>
              <a:rPr lang="en-US" sz="8000">
                <a:solidFill>
                  <a:srgbClr val="FFCE4C"/>
                </a:solidFill>
                <a:latin typeface="Quando"/>
              </a:rPr>
              <a:t>YOUR TURN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E4C"/>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0C3954"/>
          </a:solidFill>
        </p:spPr>
      </p:sp>
      <p:pic>
        <p:nvPicPr>
          <p:cNvPr id="5" name="Picture 4" descr="A picture containing photo, sitting, colorful, person&#10;&#10;Description automatically generated">
            <a:extLst>
              <a:ext uri="{FF2B5EF4-FFF2-40B4-BE49-F238E27FC236}">
                <a16:creationId xmlns:a16="http://schemas.microsoft.com/office/drawing/2014/main" id="{5396072F-CA47-614F-9B88-F011802DB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99" y="1955292"/>
            <a:ext cx="4569857" cy="6813739"/>
          </a:xfrm>
          <a:prstGeom prst="rect">
            <a:avLst/>
          </a:prstGeom>
        </p:spPr>
      </p:pic>
      <p:pic>
        <p:nvPicPr>
          <p:cNvPr id="7" name="Picture 6" descr="A close up of a flower&#10;&#10;Description automatically generated">
            <a:extLst>
              <a:ext uri="{FF2B5EF4-FFF2-40B4-BE49-F238E27FC236}">
                <a16:creationId xmlns:a16="http://schemas.microsoft.com/office/drawing/2014/main" id="{31116EB8-6532-DE4C-8B34-58D22C722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955292"/>
            <a:ext cx="4563829" cy="6845743"/>
          </a:xfrm>
          <a:prstGeom prst="rect">
            <a:avLst/>
          </a:prstGeom>
        </p:spPr>
      </p:pic>
      <p:pic>
        <p:nvPicPr>
          <p:cNvPr id="9" name="Picture 8" descr="A picture containing calendar&#10;&#10;Description automatically generated">
            <a:extLst>
              <a:ext uri="{FF2B5EF4-FFF2-40B4-BE49-F238E27FC236}">
                <a16:creationId xmlns:a16="http://schemas.microsoft.com/office/drawing/2014/main" id="{2033B831-1A0E-DB43-9851-C65B6D68A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18162" y="1923288"/>
            <a:ext cx="4550638" cy="6845743"/>
          </a:xfrm>
          <a:prstGeom prst="rect">
            <a:avLst/>
          </a:prstGeom>
        </p:spPr>
      </p:pic>
    </p:spTree>
    <p:extLst>
      <p:ext uri="{BB962C8B-B14F-4D97-AF65-F5344CB8AC3E}">
        <p14:creationId xmlns:p14="http://schemas.microsoft.com/office/powerpoint/2010/main" val="2890910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FFCE4C"/>
          </a:solidFill>
        </p:spPr>
      </p:sp>
      <p:grpSp>
        <p:nvGrpSpPr>
          <p:cNvPr id="3" name="Group 3"/>
          <p:cNvGrpSpPr>
            <a:grpSpLocks noChangeAspect="1"/>
          </p:cNvGrpSpPr>
          <p:nvPr/>
        </p:nvGrpSpPr>
        <p:grpSpPr>
          <a:xfrm>
            <a:off x="2586231" y="2885391"/>
            <a:ext cx="2790439" cy="2883837"/>
            <a:chOff x="0" y="0"/>
            <a:chExt cx="6362700" cy="6575666"/>
          </a:xfrm>
        </p:grpSpPr>
        <p:sp>
          <p:nvSpPr>
            <p:cNvPr id="4" name="Freeform 4"/>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360" t="96" r="-27360" b="96"/>
              </a:stretch>
            </a:blipFill>
          </p:spPr>
        </p:sp>
      </p:grpSp>
      <p:grpSp>
        <p:nvGrpSpPr>
          <p:cNvPr id="5" name="Group 5"/>
          <p:cNvGrpSpPr>
            <a:grpSpLocks noChangeAspect="1"/>
          </p:cNvGrpSpPr>
          <p:nvPr/>
        </p:nvGrpSpPr>
        <p:grpSpPr>
          <a:xfrm>
            <a:off x="7737591" y="2885391"/>
            <a:ext cx="2790439" cy="2883837"/>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360" t="96" r="-27360" b="96"/>
              </a:stretch>
            </a:blipFill>
          </p:spPr>
        </p:sp>
      </p:grpSp>
      <p:grpSp>
        <p:nvGrpSpPr>
          <p:cNvPr id="7" name="Group 7"/>
          <p:cNvGrpSpPr>
            <a:grpSpLocks noChangeAspect="1"/>
          </p:cNvGrpSpPr>
          <p:nvPr/>
        </p:nvGrpSpPr>
        <p:grpSpPr>
          <a:xfrm>
            <a:off x="12911331" y="2885391"/>
            <a:ext cx="2790439" cy="2883837"/>
            <a:chOff x="0" y="0"/>
            <a:chExt cx="6362700" cy="6575666"/>
          </a:xfrm>
        </p:grpSpPr>
        <p:sp>
          <p:nvSpPr>
            <p:cNvPr id="8" name="Freeform 8"/>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99" t="-14378" r="99" b="-14378"/>
              </a:stretch>
            </a:blipFill>
          </p:spPr>
        </p:sp>
      </p:grpSp>
      <p:sp>
        <p:nvSpPr>
          <p:cNvPr id="9" name="TextBox 9"/>
          <p:cNvSpPr txBox="1"/>
          <p:nvPr/>
        </p:nvSpPr>
        <p:spPr>
          <a:xfrm>
            <a:off x="907993" y="1349375"/>
            <a:ext cx="16472014" cy="795020"/>
          </a:xfrm>
          <a:prstGeom prst="rect">
            <a:avLst/>
          </a:prstGeom>
        </p:spPr>
        <p:txBody>
          <a:bodyPr lIns="0" tIns="0" rIns="0" bIns="0" rtlCol="0" anchor="t">
            <a:spAutoFit/>
          </a:bodyPr>
          <a:lstStyle/>
          <a:p>
            <a:pPr algn="ctr">
              <a:lnSpc>
                <a:spcPts val="6160"/>
              </a:lnSpc>
            </a:pPr>
            <a:r>
              <a:rPr lang="en-US" sz="5600">
                <a:solidFill>
                  <a:srgbClr val="0C3954"/>
                </a:solidFill>
                <a:latin typeface="Quando Italics"/>
              </a:rPr>
              <a:t>SKETCH YOUR OWN MARKET ANALYSIS</a:t>
            </a:r>
          </a:p>
        </p:txBody>
      </p:sp>
      <p:grpSp>
        <p:nvGrpSpPr>
          <p:cNvPr id="10" name="Group 10"/>
          <p:cNvGrpSpPr/>
          <p:nvPr/>
        </p:nvGrpSpPr>
        <p:grpSpPr>
          <a:xfrm>
            <a:off x="1716010" y="6245909"/>
            <a:ext cx="4530880" cy="1905000"/>
            <a:chOff x="0" y="0"/>
            <a:chExt cx="6041174" cy="2540000"/>
          </a:xfrm>
        </p:grpSpPr>
        <p:sp>
          <p:nvSpPr>
            <p:cNvPr id="11" name="TextBox 11"/>
            <p:cNvSpPr txBox="1"/>
            <p:nvPr/>
          </p:nvSpPr>
          <p:spPr>
            <a:xfrm>
              <a:off x="347133" y="1077595"/>
              <a:ext cx="5346907" cy="1462405"/>
            </a:xfrm>
            <a:prstGeom prst="rect">
              <a:avLst/>
            </a:prstGeom>
          </p:spPr>
          <p:txBody>
            <a:bodyPr lIns="0" tIns="0" rIns="0" bIns="0" rtlCol="0" anchor="t">
              <a:spAutoFit/>
            </a:bodyPr>
            <a:lstStyle/>
            <a:p>
              <a:pPr algn="ctr">
                <a:lnSpc>
                  <a:spcPts val="2940"/>
                </a:lnSpc>
              </a:pPr>
              <a:r>
                <a:rPr lang="en-US" sz="2100" spc="69" dirty="0">
                  <a:solidFill>
                    <a:srgbClr val="0C3954"/>
                  </a:solidFill>
                  <a:latin typeface="Source Sans Pro Bold"/>
                </a:rPr>
                <a:t>What books represent the critical landscape, broadly speaking? List them.</a:t>
              </a:r>
            </a:p>
          </p:txBody>
        </p:sp>
        <p:sp>
          <p:nvSpPr>
            <p:cNvPr id="12" name="TextBox 12"/>
            <p:cNvSpPr txBox="1"/>
            <p:nvPr/>
          </p:nvSpPr>
          <p:spPr>
            <a:xfrm>
              <a:off x="0" y="-76200"/>
              <a:ext cx="6041174" cy="805180"/>
            </a:xfrm>
            <a:prstGeom prst="rect">
              <a:avLst/>
            </a:prstGeom>
          </p:spPr>
          <p:txBody>
            <a:bodyPr lIns="0" tIns="0" rIns="0" bIns="0" rtlCol="0" anchor="t">
              <a:spAutoFit/>
            </a:bodyPr>
            <a:lstStyle/>
            <a:p>
              <a:pPr algn="ctr">
                <a:lnSpc>
                  <a:spcPts val="5040"/>
                </a:lnSpc>
              </a:pPr>
              <a:r>
                <a:rPr lang="en-US" sz="3600" dirty="0">
                  <a:solidFill>
                    <a:srgbClr val="0C3954"/>
                  </a:solidFill>
                  <a:latin typeface="Source Sans Pro"/>
                </a:rPr>
                <a:t>STEP ONE</a:t>
              </a:r>
            </a:p>
          </p:txBody>
        </p:sp>
      </p:grpSp>
      <p:grpSp>
        <p:nvGrpSpPr>
          <p:cNvPr id="13" name="Group 13"/>
          <p:cNvGrpSpPr/>
          <p:nvPr/>
        </p:nvGrpSpPr>
        <p:grpSpPr>
          <a:xfrm>
            <a:off x="6867370" y="6188759"/>
            <a:ext cx="4530880" cy="1586378"/>
            <a:chOff x="0" y="-76200"/>
            <a:chExt cx="6041174" cy="2115170"/>
          </a:xfrm>
        </p:grpSpPr>
        <p:sp>
          <p:nvSpPr>
            <p:cNvPr id="14" name="TextBox 14"/>
            <p:cNvSpPr txBox="1"/>
            <p:nvPr/>
          </p:nvSpPr>
          <p:spPr>
            <a:xfrm>
              <a:off x="347133" y="1077595"/>
              <a:ext cx="5346907" cy="961375"/>
            </a:xfrm>
            <a:prstGeom prst="rect">
              <a:avLst/>
            </a:prstGeom>
          </p:spPr>
          <p:txBody>
            <a:bodyPr lIns="0" tIns="0" rIns="0" bIns="0" rtlCol="0" anchor="t">
              <a:spAutoFit/>
            </a:bodyPr>
            <a:lstStyle/>
            <a:p>
              <a:pPr algn="ctr">
                <a:lnSpc>
                  <a:spcPts val="2940"/>
                </a:lnSpc>
              </a:pPr>
              <a:r>
                <a:rPr lang="en-US" sz="2100" spc="69" dirty="0">
                  <a:solidFill>
                    <a:srgbClr val="0C3954"/>
                  </a:solidFill>
                  <a:latin typeface="Source Sans Pro Bold"/>
                </a:rPr>
                <a:t>How do they represent the conversation you are entering?</a:t>
              </a:r>
            </a:p>
          </p:txBody>
        </p:sp>
        <p:sp>
          <p:nvSpPr>
            <p:cNvPr id="15" name="TextBox 15"/>
            <p:cNvSpPr txBox="1"/>
            <p:nvPr/>
          </p:nvSpPr>
          <p:spPr>
            <a:xfrm>
              <a:off x="0" y="-76200"/>
              <a:ext cx="6041174" cy="805180"/>
            </a:xfrm>
            <a:prstGeom prst="rect">
              <a:avLst/>
            </a:prstGeom>
          </p:spPr>
          <p:txBody>
            <a:bodyPr lIns="0" tIns="0" rIns="0" bIns="0" rtlCol="0" anchor="t">
              <a:spAutoFit/>
            </a:bodyPr>
            <a:lstStyle/>
            <a:p>
              <a:pPr algn="ctr">
                <a:lnSpc>
                  <a:spcPts val="5040"/>
                </a:lnSpc>
              </a:pPr>
              <a:r>
                <a:rPr lang="en-US" sz="3600" dirty="0">
                  <a:solidFill>
                    <a:srgbClr val="0C3954"/>
                  </a:solidFill>
                  <a:latin typeface="Source Sans Pro"/>
                </a:rPr>
                <a:t>STEP TWO</a:t>
              </a:r>
            </a:p>
          </p:txBody>
        </p:sp>
      </p:grpSp>
      <p:grpSp>
        <p:nvGrpSpPr>
          <p:cNvPr id="16" name="Group 16"/>
          <p:cNvGrpSpPr/>
          <p:nvPr/>
        </p:nvGrpSpPr>
        <p:grpSpPr>
          <a:xfrm>
            <a:off x="12041110" y="6245909"/>
            <a:ext cx="4530880" cy="1162050"/>
            <a:chOff x="0" y="0"/>
            <a:chExt cx="6041174" cy="1549400"/>
          </a:xfrm>
        </p:grpSpPr>
        <p:sp>
          <p:nvSpPr>
            <p:cNvPr id="17" name="TextBox 17"/>
            <p:cNvSpPr txBox="1"/>
            <p:nvPr/>
          </p:nvSpPr>
          <p:spPr>
            <a:xfrm>
              <a:off x="347133" y="1077595"/>
              <a:ext cx="5346907" cy="471805"/>
            </a:xfrm>
            <a:prstGeom prst="rect">
              <a:avLst/>
            </a:prstGeom>
          </p:spPr>
          <p:txBody>
            <a:bodyPr lIns="0" tIns="0" rIns="0" bIns="0" rtlCol="0" anchor="t">
              <a:spAutoFit/>
            </a:bodyPr>
            <a:lstStyle/>
            <a:p>
              <a:pPr algn="ctr">
                <a:lnSpc>
                  <a:spcPts val="2940"/>
                </a:lnSpc>
              </a:pPr>
              <a:r>
                <a:rPr lang="en-US" sz="2100" spc="69">
                  <a:solidFill>
                    <a:srgbClr val="0C3954"/>
                  </a:solidFill>
                  <a:latin typeface="Source Sans Pro Bold"/>
                </a:rPr>
                <a:t>Explain your intervention.</a:t>
              </a:r>
            </a:p>
          </p:txBody>
        </p:sp>
        <p:sp>
          <p:nvSpPr>
            <p:cNvPr id="18" name="TextBox 18"/>
            <p:cNvSpPr txBox="1"/>
            <p:nvPr/>
          </p:nvSpPr>
          <p:spPr>
            <a:xfrm>
              <a:off x="0" y="-76200"/>
              <a:ext cx="6041174" cy="805180"/>
            </a:xfrm>
            <a:prstGeom prst="rect">
              <a:avLst/>
            </a:prstGeom>
          </p:spPr>
          <p:txBody>
            <a:bodyPr lIns="0" tIns="0" rIns="0" bIns="0" rtlCol="0" anchor="t">
              <a:spAutoFit/>
            </a:bodyPr>
            <a:lstStyle/>
            <a:p>
              <a:pPr algn="ctr">
                <a:lnSpc>
                  <a:spcPts val="5040"/>
                </a:lnSpc>
              </a:pPr>
              <a:r>
                <a:rPr lang="en-US" sz="3600" dirty="0">
                  <a:solidFill>
                    <a:srgbClr val="0C3954"/>
                  </a:solidFill>
                  <a:latin typeface="Source Sans Pro"/>
                </a:rPr>
                <a:t>STEP THREE</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grpSp>
        <p:nvGrpSpPr>
          <p:cNvPr id="3" name="Group 3"/>
          <p:cNvGrpSpPr/>
          <p:nvPr/>
        </p:nvGrpSpPr>
        <p:grpSpPr>
          <a:xfrm>
            <a:off x="2057343" y="1415838"/>
            <a:ext cx="14173314" cy="4956810"/>
            <a:chOff x="0" y="0"/>
            <a:chExt cx="18897752" cy="6609080"/>
          </a:xfrm>
        </p:grpSpPr>
        <p:sp>
          <p:nvSpPr>
            <p:cNvPr id="4" name="TextBox 4"/>
            <p:cNvSpPr txBox="1"/>
            <p:nvPr/>
          </p:nvSpPr>
          <p:spPr>
            <a:xfrm>
              <a:off x="0" y="5543550"/>
              <a:ext cx="18897752" cy="1065530"/>
            </a:xfrm>
            <a:prstGeom prst="rect">
              <a:avLst/>
            </a:prstGeom>
          </p:spPr>
          <p:txBody>
            <a:bodyPr lIns="0" tIns="0" rIns="0" bIns="0" rtlCol="0" anchor="t">
              <a:spAutoFit/>
            </a:bodyPr>
            <a:lstStyle/>
            <a:p>
              <a:pPr algn="ctr">
                <a:lnSpc>
                  <a:spcPts val="6105"/>
                </a:lnSpc>
              </a:pPr>
              <a:r>
                <a:rPr lang="en-US" sz="5600" b="1" dirty="0">
                  <a:solidFill>
                    <a:srgbClr val="0C3954"/>
                  </a:solidFill>
                  <a:latin typeface="Quando Italics"/>
                </a:rPr>
                <a:t>5 MINUTE BREAK</a:t>
              </a:r>
            </a:p>
          </p:txBody>
        </p:sp>
        <p:grpSp>
          <p:nvGrpSpPr>
            <p:cNvPr id="5" name="Group 5"/>
            <p:cNvGrpSpPr/>
            <p:nvPr/>
          </p:nvGrpSpPr>
          <p:grpSpPr>
            <a:xfrm>
              <a:off x="7073976" y="0"/>
              <a:ext cx="4749800" cy="47498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E4C"/>
              </a:solidFill>
            </p:spPr>
          </p:sp>
        </p:gr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grpSp>
        <p:nvGrpSpPr>
          <p:cNvPr id="3" name="Group 3"/>
          <p:cNvGrpSpPr/>
          <p:nvPr/>
        </p:nvGrpSpPr>
        <p:grpSpPr>
          <a:xfrm>
            <a:off x="2057343" y="1415838"/>
            <a:ext cx="14173314" cy="4956810"/>
            <a:chOff x="0" y="0"/>
            <a:chExt cx="18897752" cy="6609080"/>
          </a:xfrm>
        </p:grpSpPr>
        <p:sp>
          <p:nvSpPr>
            <p:cNvPr id="4" name="TextBox 4"/>
            <p:cNvSpPr txBox="1"/>
            <p:nvPr/>
          </p:nvSpPr>
          <p:spPr>
            <a:xfrm>
              <a:off x="0" y="5543550"/>
              <a:ext cx="18897752" cy="1065530"/>
            </a:xfrm>
            <a:prstGeom prst="rect">
              <a:avLst/>
            </a:prstGeom>
          </p:spPr>
          <p:txBody>
            <a:bodyPr lIns="0" tIns="0" rIns="0" bIns="0" rtlCol="0" anchor="t">
              <a:spAutoFit/>
            </a:bodyPr>
            <a:lstStyle/>
            <a:p>
              <a:pPr algn="ctr">
                <a:lnSpc>
                  <a:spcPts val="6105"/>
                </a:lnSpc>
              </a:pPr>
              <a:r>
                <a:rPr lang="en-US" sz="5600">
                  <a:solidFill>
                    <a:srgbClr val="0C3954"/>
                  </a:solidFill>
                  <a:latin typeface="Quando Italics"/>
                </a:rPr>
                <a:t>THE NUTS AND BOLTS</a:t>
              </a:r>
            </a:p>
          </p:txBody>
        </p:sp>
        <p:grpSp>
          <p:nvGrpSpPr>
            <p:cNvPr id="5" name="Group 5"/>
            <p:cNvGrpSpPr/>
            <p:nvPr/>
          </p:nvGrpSpPr>
          <p:grpSpPr>
            <a:xfrm>
              <a:off x="7073976" y="0"/>
              <a:ext cx="4749800" cy="47498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E4C"/>
              </a:solidFill>
            </p:spPr>
          </p:sp>
        </p:grpSp>
        <p:pic>
          <p:nvPicPr>
            <p:cNvPr id="7" name="Picture 7"/>
            <p:cNvPicPr>
              <a:picLocks noChangeAspect="1"/>
            </p:cNvPicPr>
            <p:nvPr/>
          </p:nvPicPr>
          <p:blipFill>
            <a:blip r:embed="rId3"/>
            <a:srcRect/>
            <a:stretch>
              <a:fillRect/>
            </a:stretch>
          </p:blipFill>
          <p:spPr>
            <a:xfrm>
              <a:off x="7700745" y="626769"/>
              <a:ext cx="3496262" cy="3496262"/>
            </a:xfrm>
            <a:prstGeom prst="rect">
              <a:avLst/>
            </a:prstGeom>
          </p:spPr>
        </p:pic>
      </p:grpSp>
    </p:spTree>
    <p:extLst>
      <p:ext uri="{BB962C8B-B14F-4D97-AF65-F5344CB8AC3E}">
        <p14:creationId xmlns:p14="http://schemas.microsoft.com/office/powerpoint/2010/main" val="3825124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5040435"/>
            <a:ext cx="17901905" cy="5058196"/>
          </a:xfrm>
          <a:prstGeom prst="rect">
            <a:avLst/>
          </a:prstGeom>
          <a:solidFill>
            <a:srgbClr val="FFCE4C"/>
          </a:solidFill>
        </p:spPr>
      </p:sp>
      <p:sp>
        <p:nvSpPr>
          <p:cNvPr id="3" name="AutoShape 3"/>
          <p:cNvSpPr/>
          <p:nvPr/>
        </p:nvSpPr>
        <p:spPr>
          <a:xfrm>
            <a:off x="807007" y="3121696"/>
            <a:ext cx="4007496" cy="4545925"/>
          </a:xfrm>
          <a:prstGeom prst="rect">
            <a:avLst/>
          </a:prstGeom>
          <a:solidFill>
            <a:srgbClr val="9CCBD5"/>
          </a:solidFill>
        </p:spPr>
      </p:sp>
      <p:sp>
        <p:nvSpPr>
          <p:cNvPr id="4" name="TextBox 4"/>
          <p:cNvSpPr txBox="1"/>
          <p:nvPr/>
        </p:nvSpPr>
        <p:spPr>
          <a:xfrm>
            <a:off x="1005192" y="4002781"/>
            <a:ext cx="3611126" cy="2075307"/>
          </a:xfrm>
          <a:prstGeom prst="rect">
            <a:avLst/>
          </a:prstGeom>
        </p:spPr>
        <p:txBody>
          <a:bodyPr lIns="0" tIns="0" rIns="0" bIns="0" rtlCol="0" anchor="t">
            <a:spAutoFit/>
          </a:bodyPr>
          <a:lstStyle/>
          <a:p>
            <a:pPr algn="ctr">
              <a:lnSpc>
                <a:spcPts val="4104"/>
              </a:lnSpc>
            </a:pPr>
            <a:r>
              <a:rPr lang="en-US" sz="3600" dirty="0">
                <a:solidFill>
                  <a:srgbClr val="0C3954"/>
                </a:solidFill>
                <a:latin typeface="Source Sans Pro"/>
              </a:rPr>
              <a:t>WHAT IS THE CURRENT STAGE OF THE MANUSCRIPT?</a:t>
            </a:r>
          </a:p>
        </p:txBody>
      </p:sp>
      <p:sp>
        <p:nvSpPr>
          <p:cNvPr id="5" name="TextBox 5"/>
          <p:cNvSpPr txBox="1"/>
          <p:nvPr/>
        </p:nvSpPr>
        <p:spPr>
          <a:xfrm>
            <a:off x="1008832" y="1314450"/>
            <a:ext cx="16250468" cy="795020"/>
          </a:xfrm>
          <a:prstGeom prst="rect">
            <a:avLst/>
          </a:prstGeom>
        </p:spPr>
        <p:txBody>
          <a:bodyPr lIns="0" tIns="0" rIns="0" bIns="0" rtlCol="0" anchor="t">
            <a:spAutoFit/>
          </a:bodyPr>
          <a:lstStyle/>
          <a:p>
            <a:pPr algn="ctr">
              <a:lnSpc>
                <a:spcPts val="6160"/>
              </a:lnSpc>
            </a:pPr>
            <a:r>
              <a:rPr lang="en-US" sz="5600">
                <a:solidFill>
                  <a:srgbClr val="FFCE4C"/>
                </a:solidFill>
                <a:latin typeface="Quando Italics"/>
              </a:rPr>
              <a:t>THE NUTS AND BOLTS</a:t>
            </a:r>
          </a:p>
        </p:txBody>
      </p:sp>
      <p:sp>
        <p:nvSpPr>
          <p:cNvPr id="6" name="AutoShape 6"/>
          <p:cNvSpPr/>
          <p:nvPr/>
        </p:nvSpPr>
        <p:spPr>
          <a:xfrm>
            <a:off x="5043087" y="3121697"/>
            <a:ext cx="4007496" cy="4545925"/>
          </a:xfrm>
          <a:prstGeom prst="rect">
            <a:avLst/>
          </a:prstGeom>
          <a:solidFill>
            <a:srgbClr val="9CCBD5"/>
          </a:solidFill>
        </p:spPr>
      </p:sp>
      <p:sp>
        <p:nvSpPr>
          <p:cNvPr id="7" name="TextBox 7"/>
          <p:cNvSpPr txBox="1"/>
          <p:nvPr/>
        </p:nvSpPr>
        <p:spPr>
          <a:xfrm>
            <a:off x="5241273" y="4258518"/>
            <a:ext cx="3611126" cy="2291334"/>
          </a:xfrm>
          <a:prstGeom prst="rect">
            <a:avLst/>
          </a:prstGeom>
        </p:spPr>
        <p:txBody>
          <a:bodyPr lIns="0" tIns="0" rIns="0" bIns="0" rtlCol="0" anchor="t">
            <a:spAutoFit/>
          </a:bodyPr>
          <a:lstStyle/>
          <a:p>
            <a:pPr algn="ctr">
              <a:lnSpc>
                <a:spcPts val="3648"/>
              </a:lnSpc>
            </a:pPr>
            <a:r>
              <a:rPr lang="en-US" sz="3200">
                <a:solidFill>
                  <a:srgbClr val="0C3954"/>
                </a:solidFill>
                <a:latin typeface="Source Sans Pro"/>
              </a:rPr>
              <a:t>WHEN WILL YOUR BOOK BE COMPLETE, IF IT IS NOT COMPLETE</a:t>
            </a:r>
          </a:p>
          <a:p>
            <a:pPr algn="ctr">
              <a:lnSpc>
                <a:spcPts val="3647"/>
              </a:lnSpc>
            </a:pPr>
            <a:r>
              <a:rPr lang="en-US" sz="3200">
                <a:solidFill>
                  <a:srgbClr val="0C3954"/>
                </a:solidFill>
                <a:latin typeface="Source Sans Pro"/>
              </a:rPr>
              <a:t>ALREADY?</a:t>
            </a:r>
          </a:p>
        </p:txBody>
      </p:sp>
      <p:sp>
        <p:nvSpPr>
          <p:cNvPr id="8" name="AutoShape 8"/>
          <p:cNvSpPr/>
          <p:nvPr/>
        </p:nvSpPr>
        <p:spPr>
          <a:xfrm>
            <a:off x="9260477" y="3121697"/>
            <a:ext cx="4007496" cy="4545925"/>
          </a:xfrm>
          <a:prstGeom prst="rect">
            <a:avLst/>
          </a:prstGeom>
          <a:solidFill>
            <a:srgbClr val="9CCBD5"/>
          </a:solidFill>
        </p:spPr>
      </p:sp>
      <p:sp>
        <p:nvSpPr>
          <p:cNvPr id="9" name="TextBox 9"/>
          <p:cNvSpPr txBox="1"/>
          <p:nvPr/>
        </p:nvSpPr>
        <p:spPr>
          <a:xfrm>
            <a:off x="9458662" y="4487118"/>
            <a:ext cx="3611126" cy="1834134"/>
          </a:xfrm>
          <a:prstGeom prst="rect">
            <a:avLst/>
          </a:prstGeom>
        </p:spPr>
        <p:txBody>
          <a:bodyPr lIns="0" tIns="0" rIns="0" bIns="0" rtlCol="0" anchor="t">
            <a:spAutoFit/>
          </a:bodyPr>
          <a:lstStyle/>
          <a:p>
            <a:pPr algn="ctr">
              <a:lnSpc>
                <a:spcPts val="3647"/>
              </a:lnSpc>
            </a:pPr>
            <a:r>
              <a:rPr lang="en-US" sz="3200">
                <a:solidFill>
                  <a:srgbClr val="0C3954"/>
                </a:solidFill>
                <a:latin typeface="Source Sans Pro"/>
              </a:rPr>
              <a:t>HOW MANY WORDS DO YOU ANTICIPATE THE MANUSCRIPT WILL BE?</a:t>
            </a:r>
          </a:p>
        </p:txBody>
      </p:sp>
      <p:sp>
        <p:nvSpPr>
          <p:cNvPr id="10" name="AutoShape 10"/>
          <p:cNvSpPr/>
          <p:nvPr/>
        </p:nvSpPr>
        <p:spPr>
          <a:xfrm>
            <a:off x="13467401" y="3121697"/>
            <a:ext cx="4007496" cy="4545925"/>
          </a:xfrm>
          <a:prstGeom prst="rect">
            <a:avLst/>
          </a:prstGeom>
          <a:solidFill>
            <a:srgbClr val="9CCBD5"/>
          </a:solidFill>
        </p:spPr>
      </p:sp>
      <p:sp>
        <p:nvSpPr>
          <p:cNvPr id="11" name="TextBox 11"/>
          <p:cNvSpPr txBox="1"/>
          <p:nvPr/>
        </p:nvSpPr>
        <p:spPr>
          <a:xfrm>
            <a:off x="13665586" y="3801318"/>
            <a:ext cx="3611126" cy="3205734"/>
          </a:xfrm>
          <a:prstGeom prst="rect">
            <a:avLst/>
          </a:prstGeom>
        </p:spPr>
        <p:txBody>
          <a:bodyPr lIns="0" tIns="0" rIns="0" bIns="0" rtlCol="0" anchor="t">
            <a:spAutoFit/>
          </a:bodyPr>
          <a:lstStyle/>
          <a:p>
            <a:pPr algn="ctr">
              <a:lnSpc>
                <a:spcPts val="3648"/>
              </a:lnSpc>
            </a:pPr>
            <a:r>
              <a:rPr lang="en-US" sz="3200">
                <a:solidFill>
                  <a:srgbClr val="0C3954"/>
                </a:solidFill>
                <a:latin typeface="Source Sans Pro"/>
              </a:rPr>
              <a:t>WILL YOUR BOOK HAVE ANY PHOTOGRAPHS OR ILLUSTRATIONS? IF</a:t>
            </a:r>
          </a:p>
          <a:p>
            <a:pPr algn="ctr">
              <a:lnSpc>
                <a:spcPts val="3647"/>
              </a:lnSpc>
            </a:pPr>
            <a:r>
              <a:rPr lang="en-US" sz="3200">
                <a:solidFill>
                  <a:srgbClr val="0C3954"/>
                </a:solidFill>
                <a:latin typeface="Source Sans Pro"/>
              </a:rPr>
              <a:t>SO, DO YOU HAVE PERMISSIONS IN PLACE?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grpSp>
        <p:nvGrpSpPr>
          <p:cNvPr id="3" name="Group 3"/>
          <p:cNvGrpSpPr/>
          <p:nvPr/>
        </p:nvGrpSpPr>
        <p:grpSpPr>
          <a:xfrm>
            <a:off x="2057343" y="644313"/>
            <a:ext cx="14173314" cy="6499860"/>
            <a:chOff x="0" y="0"/>
            <a:chExt cx="18897752" cy="8666480"/>
          </a:xfrm>
        </p:grpSpPr>
        <p:sp>
          <p:nvSpPr>
            <p:cNvPr id="4" name="TextBox 4"/>
            <p:cNvSpPr txBox="1"/>
            <p:nvPr/>
          </p:nvSpPr>
          <p:spPr>
            <a:xfrm>
              <a:off x="0" y="5543550"/>
              <a:ext cx="18897752" cy="3122930"/>
            </a:xfrm>
            <a:prstGeom prst="rect">
              <a:avLst/>
            </a:prstGeom>
          </p:spPr>
          <p:txBody>
            <a:bodyPr lIns="0" tIns="0" rIns="0" bIns="0" rtlCol="0" anchor="t">
              <a:spAutoFit/>
            </a:bodyPr>
            <a:lstStyle/>
            <a:p>
              <a:pPr algn="ctr">
                <a:lnSpc>
                  <a:spcPts val="6105"/>
                </a:lnSpc>
              </a:pPr>
              <a:r>
                <a:rPr lang="en-US" sz="5600">
                  <a:solidFill>
                    <a:srgbClr val="0C3954"/>
                  </a:solidFill>
                  <a:latin typeface="Quando Italics"/>
                </a:rPr>
                <a:t>NEXT STEPS: </a:t>
              </a:r>
            </a:p>
            <a:p>
              <a:pPr algn="ctr">
                <a:lnSpc>
                  <a:spcPts val="6105"/>
                </a:lnSpc>
              </a:pPr>
              <a:r>
                <a:rPr lang="en-US" sz="5600">
                  <a:solidFill>
                    <a:srgbClr val="0C3954"/>
                  </a:solidFill>
                  <a:latin typeface="Quando Italics"/>
                </a:rPr>
                <a:t>SELECTING THE RIGHT PRESS AND</a:t>
              </a:r>
            </a:p>
            <a:p>
              <a:pPr algn="ctr">
                <a:lnSpc>
                  <a:spcPts val="6105"/>
                </a:lnSpc>
              </a:pPr>
              <a:r>
                <a:rPr lang="en-US" sz="5600">
                  <a:solidFill>
                    <a:srgbClr val="0C3954"/>
                  </a:solidFill>
                  <a:latin typeface="Quando Italics"/>
                </a:rPr>
                <a:t>PROPOSING YOUR PROPOSAL</a:t>
              </a:r>
            </a:p>
          </p:txBody>
        </p:sp>
        <p:grpSp>
          <p:nvGrpSpPr>
            <p:cNvPr id="5" name="Group 5"/>
            <p:cNvGrpSpPr/>
            <p:nvPr/>
          </p:nvGrpSpPr>
          <p:grpSpPr>
            <a:xfrm>
              <a:off x="7073976" y="0"/>
              <a:ext cx="4749800" cy="47498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E4C"/>
              </a:solidFill>
            </p:spPr>
          </p:sp>
        </p:grpSp>
        <p:pic>
          <p:nvPicPr>
            <p:cNvPr id="7" name="Picture 7"/>
            <p:cNvPicPr>
              <a:picLocks noChangeAspect="1"/>
            </p:cNvPicPr>
            <p:nvPr/>
          </p:nvPicPr>
          <p:blipFill>
            <a:blip r:embed="rId3"/>
            <a:srcRect/>
            <a:stretch>
              <a:fillRect/>
            </a:stretch>
          </p:blipFill>
          <p:spPr>
            <a:xfrm>
              <a:off x="7700745" y="626769"/>
              <a:ext cx="3496262" cy="3496262"/>
            </a:xfrm>
            <a:prstGeom prst="rect">
              <a:avLst/>
            </a:prstGeom>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5040435"/>
            <a:ext cx="17901905" cy="5058196"/>
          </a:xfrm>
          <a:prstGeom prst="rect">
            <a:avLst/>
          </a:prstGeom>
          <a:solidFill>
            <a:srgbClr val="FFCE4C"/>
          </a:solidFill>
        </p:spPr>
      </p:sp>
      <p:sp>
        <p:nvSpPr>
          <p:cNvPr id="3" name="AutoShape 3"/>
          <p:cNvSpPr/>
          <p:nvPr/>
        </p:nvSpPr>
        <p:spPr>
          <a:xfrm>
            <a:off x="813103" y="3121697"/>
            <a:ext cx="4007496" cy="4545925"/>
          </a:xfrm>
          <a:prstGeom prst="rect">
            <a:avLst/>
          </a:prstGeom>
          <a:solidFill>
            <a:srgbClr val="9CCBD5"/>
          </a:solidFill>
        </p:spPr>
      </p:sp>
      <p:sp>
        <p:nvSpPr>
          <p:cNvPr id="4" name="TextBox 4"/>
          <p:cNvSpPr txBox="1"/>
          <p:nvPr/>
        </p:nvSpPr>
        <p:spPr>
          <a:xfrm>
            <a:off x="1008832" y="4617715"/>
            <a:ext cx="3611126" cy="1051570"/>
          </a:xfrm>
          <a:prstGeom prst="rect">
            <a:avLst/>
          </a:prstGeom>
        </p:spPr>
        <p:txBody>
          <a:bodyPr lIns="0" tIns="0" rIns="0" bIns="0" rtlCol="0" anchor="t">
            <a:spAutoFit/>
          </a:bodyPr>
          <a:lstStyle/>
          <a:p>
            <a:pPr algn="ctr">
              <a:lnSpc>
                <a:spcPts val="4104"/>
              </a:lnSpc>
            </a:pPr>
            <a:r>
              <a:rPr lang="en-US" sz="3600" dirty="0">
                <a:solidFill>
                  <a:srgbClr val="0C3954"/>
                </a:solidFill>
                <a:latin typeface="Source Sans Pro"/>
              </a:rPr>
              <a:t>PUBLICATION TIME</a:t>
            </a:r>
          </a:p>
        </p:txBody>
      </p:sp>
      <p:sp>
        <p:nvSpPr>
          <p:cNvPr id="5" name="TextBox 5"/>
          <p:cNvSpPr txBox="1"/>
          <p:nvPr/>
        </p:nvSpPr>
        <p:spPr>
          <a:xfrm>
            <a:off x="1008832" y="533400"/>
            <a:ext cx="16250468" cy="2357120"/>
          </a:xfrm>
          <a:prstGeom prst="rect">
            <a:avLst/>
          </a:prstGeom>
        </p:spPr>
        <p:txBody>
          <a:bodyPr lIns="0" tIns="0" rIns="0" bIns="0" rtlCol="0" anchor="t">
            <a:spAutoFit/>
          </a:bodyPr>
          <a:lstStyle/>
          <a:p>
            <a:pPr algn="ctr">
              <a:lnSpc>
                <a:spcPts val="6160"/>
              </a:lnSpc>
            </a:pPr>
            <a:r>
              <a:rPr lang="en-US" sz="5600" dirty="0">
                <a:solidFill>
                  <a:srgbClr val="FFCE4C"/>
                </a:solidFill>
                <a:latin typeface="Quando Italics"/>
              </a:rPr>
              <a:t>NEXT STEPS: </a:t>
            </a:r>
          </a:p>
          <a:p>
            <a:pPr algn="ctr">
              <a:lnSpc>
                <a:spcPts val="6160"/>
              </a:lnSpc>
            </a:pPr>
            <a:r>
              <a:rPr lang="en-US" sz="5600" dirty="0">
                <a:solidFill>
                  <a:srgbClr val="FFCE4C"/>
                </a:solidFill>
                <a:latin typeface="Quando Italics"/>
              </a:rPr>
              <a:t>SELECTING THE RIGHT PRESS AND</a:t>
            </a:r>
          </a:p>
          <a:p>
            <a:pPr algn="ctr">
              <a:lnSpc>
                <a:spcPts val="6160"/>
              </a:lnSpc>
            </a:pPr>
            <a:r>
              <a:rPr lang="en-US" sz="5600" dirty="0">
                <a:solidFill>
                  <a:srgbClr val="FFCE4C"/>
                </a:solidFill>
                <a:latin typeface="Quando Italics"/>
              </a:rPr>
              <a:t>PROPOSING YOUR PROPOSAL</a:t>
            </a:r>
          </a:p>
        </p:txBody>
      </p:sp>
      <p:sp>
        <p:nvSpPr>
          <p:cNvPr id="6" name="AutoShape 6"/>
          <p:cNvSpPr/>
          <p:nvPr/>
        </p:nvSpPr>
        <p:spPr>
          <a:xfrm>
            <a:off x="6947744" y="3131222"/>
            <a:ext cx="4007496" cy="4545925"/>
          </a:xfrm>
          <a:prstGeom prst="rect">
            <a:avLst/>
          </a:prstGeom>
          <a:solidFill>
            <a:srgbClr val="9CCBD5"/>
          </a:solidFill>
        </p:spPr>
      </p:sp>
      <p:sp>
        <p:nvSpPr>
          <p:cNvPr id="7" name="TextBox 7"/>
          <p:cNvSpPr txBox="1"/>
          <p:nvPr/>
        </p:nvSpPr>
        <p:spPr>
          <a:xfrm>
            <a:off x="6947744" y="4715717"/>
            <a:ext cx="3611126" cy="1376934"/>
          </a:xfrm>
          <a:prstGeom prst="rect">
            <a:avLst/>
          </a:prstGeom>
        </p:spPr>
        <p:txBody>
          <a:bodyPr lIns="0" tIns="0" rIns="0" bIns="0" rtlCol="0" anchor="t">
            <a:spAutoFit/>
          </a:bodyPr>
          <a:lstStyle/>
          <a:p>
            <a:pPr algn="ctr">
              <a:lnSpc>
                <a:spcPts val="3647"/>
              </a:lnSpc>
            </a:pPr>
            <a:r>
              <a:rPr lang="en-US" sz="3200" dirty="0">
                <a:solidFill>
                  <a:srgbClr val="0C3954"/>
                </a:solidFill>
                <a:latin typeface="Source Sans Pro"/>
              </a:rPr>
              <a:t>WHAT PRESSES PUBLISH BOOKS IN YOUR FIELD?</a:t>
            </a:r>
          </a:p>
        </p:txBody>
      </p:sp>
      <p:sp>
        <p:nvSpPr>
          <p:cNvPr id="10" name="AutoShape 10"/>
          <p:cNvSpPr/>
          <p:nvPr/>
        </p:nvSpPr>
        <p:spPr>
          <a:xfrm>
            <a:off x="13467401" y="3121697"/>
            <a:ext cx="4007496" cy="4545925"/>
          </a:xfrm>
          <a:prstGeom prst="rect">
            <a:avLst/>
          </a:prstGeom>
          <a:solidFill>
            <a:srgbClr val="9CCBD5"/>
          </a:solidFill>
        </p:spPr>
      </p:sp>
      <p:sp>
        <p:nvSpPr>
          <p:cNvPr id="11" name="TextBox 11"/>
          <p:cNvSpPr txBox="1"/>
          <p:nvPr/>
        </p:nvSpPr>
        <p:spPr>
          <a:xfrm>
            <a:off x="13665586" y="4487118"/>
            <a:ext cx="3611126" cy="1834134"/>
          </a:xfrm>
          <a:prstGeom prst="rect">
            <a:avLst/>
          </a:prstGeom>
        </p:spPr>
        <p:txBody>
          <a:bodyPr lIns="0" tIns="0" rIns="0" bIns="0" rtlCol="0" anchor="t">
            <a:spAutoFit/>
          </a:bodyPr>
          <a:lstStyle/>
          <a:p>
            <a:pPr algn="ctr">
              <a:lnSpc>
                <a:spcPts val="3648"/>
              </a:lnSpc>
            </a:pPr>
            <a:r>
              <a:rPr lang="en-US" sz="3200">
                <a:solidFill>
                  <a:srgbClr val="0C3954"/>
                </a:solidFill>
                <a:latin typeface="Source Sans Pro"/>
              </a:rPr>
              <a:t>QUALITY OF PEER REVIEWS, RELATIONSHIP WITH</a:t>
            </a:r>
          </a:p>
          <a:p>
            <a:pPr algn="ctr">
              <a:lnSpc>
                <a:spcPts val="3647"/>
              </a:lnSpc>
            </a:pPr>
            <a:r>
              <a:rPr lang="en-US" sz="3200">
                <a:solidFill>
                  <a:srgbClr val="0C3954"/>
                </a:solidFill>
                <a:latin typeface="Source Sans Pro"/>
              </a:rPr>
              <a:t>EDITORS, TIMING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pic>
        <p:nvPicPr>
          <p:cNvPr id="3" name="Picture 3"/>
          <p:cNvPicPr>
            <a:picLocks noChangeAspect="1"/>
          </p:cNvPicPr>
          <p:nvPr/>
        </p:nvPicPr>
        <p:blipFill>
          <a:blip r:embed="rId3"/>
          <a:srcRect t="16703" b="16703"/>
          <a:stretch>
            <a:fillRect/>
          </a:stretch>
        </p:blipFill>
        <p:spPr>
          <a:xfrm>
            <a:off x="322877" y="3824695"/>
            <a:ext cx="8958973" cy="4474589"/>
          </a:xfrm>
          <a:prstGeom prst="rect">
            <a:avLst/>
          </a:prstGeom>
        </p:spPr>
      </p:pic>
      <p:grpSp>
        <p:nvGrpSpPr>
          <p:cNvPr id="4" name="Group 4"/>
          <p:cNvGrpSpPr/>
          <p:nvPr/>
        </p:nvGrpSpPr>
        <p:grpSpPr>
          <a:xfrm>
            <a:off x="10796695" y="1651715"/>
            <a:ext cx="6462605" cy="6647569"/>
            <a:chOff x="0" y="-57150"/>
            <a:chExt cx="8616806" cy="8863425"/>
          </a:xfrm>
        </p:grpSpPr>
        <p:sp>
          <p:nvSpPr>
            <p:cNvPr id="5" name="TextBox 5"/>
            <p:cNvSpPr txBox="1"/>
            <p:nvPr/>
          </p:nvSpPr>
          <p:spPr>
            <a:xfrm>
              <a:off x="0" y="-57150"/>
              <a:ext cx="8616806" cy="3557589"/>
            </a:xfrm>
            <a:prstGeom prst="rect">
              <a:avLst/>
            </a:prstGeom>
          </p:spPr>
          <p:txBody>
            <a:bodyPr lIns="0" tIns="0" rIns="0" bIns="0" rtlCol="0" anchor="t">
              <a:spAutoFit/>
            </a:bodyPr>
            <a:lstStyle/>
            <a:p>
              <a:pPr marL="503444" lvl="1" indent="-251722" algn="l">
                <a:lnSpc>
                  <a:spcPts val="4269"/>
                </a:lnSpc>
                <a:buFont typeface="Arial"/>
                <a:buChar char="•"/>
              </a:pPr>
              <a:r>
                <a:rPr lang="en-US" sz="3049">
                  <a:solidFill>
                    <a:srgbClr val="0C3954"/>
                  </a:solidFill>
                  <a:latin typeface="Source Sans Pro"/>
                </a:rPr>
                <a:t>A QUERY EMAIL IS A TWO-PARAGRAPH NOTE  SENT TO ACQUISITION EDITORS IN AN EFFORT TO GAUGE THEIR INTEREST IN YOUR BOOK MANUSCRIPT.</a:t>
              </a:r>
            </a:p>
          </p:txBody>
        </p:sp>
        <p:sp>
          <p:nvSpPr>
            <p:cNvPr id="6" name="TextBox 6"/>
            <p:cNvSpPr txBox="1"/>
            <p:nvPr/>
          </p:nvSpPr>
          <p:spPr>
            <a:xfrm>
              <a:off x="0" y="5913175"/>
              <a:ext cx="8616806" cy="2893100"/>
            </a:xfrm>
            <a:prstGeom prst="rect">
              <a:avLst/>
            </a:prstGeom>
          </p:spPr>
          <p:txBody>
            <a:bodyPr lIns="0" tIns="0" rIns="0" bIns="0" rtlCol="0" anchor="t">
              <a:spAutoFit/>
            </a:bodyPr>
            <a:lstStyle/>
            <a:p>
              <a:pPr marL="503444" lvl="1" indent="-251722" algn="l">
                <a:lnSpc>
                  <a:spcPts val="4269"/>
                </a:lnSpc>
                <a:buFont typeface="Arial"/>
                <a:buChar char="•"/>
              </a:pPr>
              <a:r>
                <a:rPr lang="en-US" sz="3049" dirty="0">
                  <a:solidFill>
                    <a:srgbClr val="0C3954"/>
                  </a:solidFill>
                  <a:latin typeface="Source Sans Pro"/>
                </a:rPr>
                <a:t>THIS IS A NOTE…IT IS NOT YOUR PROPOSAL.  MAKE CERTAIN YOUR QUERY IS </a:t>
              </a:r>
              <a:r>
                <a:rPr lang="en-US" sz="3049" dirty="0">
                  <a:solidFill>
                    <a:srgbClr val="0C3954"/>
                  </a:solidFill>
                  <a:latin typeface="Source Sans Pro Bold"/>
                </a:rPr>
                <a:t>SHORT AND TO THE POINT</a:t>
              </a:r>
              <a:r>
                <a:rPr lang="en-US" sz="3049" dirty="0">
                  <a:solidFill>
                    <a:srgbClr val="0C3954"/>
                  </a:solidFill>
                  <a:latin typeface="Source Sans Pro"/>
                </a:rPr>
                <a:t>.</a:t>
              </a:r>
            </a:p>
          </p:txBody>
        </p:sp>
      </p:grpSp>
      <p:sp>
        <p:nvSpPr>
          <p:cNvPr id="7" name="TextBox 7"/>
          <p:cNvSpPr txBox="1"/>
          <p:nvPr/>
        </p:nvSpPr>
        <p:spPr>
          <a:xfrm>
            <a:off x="1028700" y="1006587"/>
            <a:ext cx="7547328" cy="2055400"/>
          </a:xfrm>
          <a:prstGeom prst="rect">
            <a:avLst/>
          </a:prstGeom>
        </p:spPr>
        <p:txBody>
          <a:bodyPr lIns="0" tIns="0" rIns="0" bIns="0" rtlCol="0" anchor="t">
            <a:spAutoFit/>
          </a:bodyPr>
          <a:lstStyle/>
          <a:p>
            <a:pPr algn="l">
              <a:lnSpc>
                <a:spcPts val="8160"/>
              </a:lnSpc>
            </a:pPr>
            <a:r>
              <a:rPr lang="en-US" sz="7000">
                <a:solidFill>
                  <a:srgbClr val="0C3954"/>
                </a:solidFill>
                <a:latin typeface="Quando"/>
              </a:rPr>
              <a:t>To Query or Not to Query?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sp>
        <p:nvSpPr>
          <p:cNvPr id="3" name="TextBox 3"/>
          <p:cNvSpPr txBox="1"/>
          <p:nvPr/>
        </p:nvSpPr>
        <p:spPr>
          <a:xfrm>
            <a:off x="773281" y="3441971"/>
            <a:ext cx="8916465" cy="6172459"/>
          </a:xfrm>
          <a:prstGeom prst="rect">
            <a:avLst/>
          </a:prstGeom>
        </p:spPr>
        <p:txBody>
          <a:bodyPr lIns="0" tIns="0" rIns="0" bIns="0" rtlCol="0" anchor="t">
            <a:spAutoFit/>
          </a:bodyPr>
          <a:lstStyle/>
          <a:p>
            <a:pPr marL="522468" lvl="1" indent="-261234" algn="l">
              <a:lnSpc>
                <a:spcPts val="4430"/>
              </a:lnSpc>
              <a:buFont typeface="Arial"/>
              <a:buChar char="•"/>
            </a:pPr>
            <a:r>
              <a:rPr lang="en-US" sz="3193" b="1" spc="111" dirty="0">
                <a:solidFill>
                  <a:srgbClr val="0C3954"/>
                </a:solidFill>
                <a:latin typeface="Source Sans Pro"/>
              </a:rPr>
              <a:t>I</a:t>
            </a:r>
            <a:r>
              <a:rPr lang="en-US" sz="3193" spc="111" dirty="0">
                <a:solidFill>
                  <a:srgbClr val="0C3954"/>
                </a:solidFill>
                <a:latin typeface="Source Sans Pro Bold"/>
              </a:rPr>
              <a:t>ntroduce yourself</a:t>
            </a:r>
          </a:p>
          <a:p>
            <a:pPr algn="l">
              <a:lnSpc>
                <a:spcPts val="4430"/>
              </a:lnSpc>
            </a:pPr>
            <a:endParaRPr lang="en-US" sz="3193" spc="111" dirty="0">
              <a:solidFill>
                <a:srgbClr val="0C3954"/>
              </a:solidFill>
              <a:latin typeface="Source Sans Pro Bold"/>
            </a:endParaRPr>
          </a:p>
          <a:p>
            <a:pPr marL="522468" lvl="1" indent="-261234" algn="l">
              <a:lnSpc>
                <a:spcPts val="4430"/>
              </a:lnSpc>
              <a:buFont typeface="Arial"/>
              <a:buChar char="•"/>
            </a:pPr>
            <a:r>
              <a:rPr lang="en-US" sz="3164" spc="110" dirty="0">
                <a:solidFill>
                  <a:srgbClr val="0C3954"/>
                </a:solidFill>
                <a:latin typeface="Source Sans Pro Bold"/>
              </a:rPr>
              <a:t>Ove</a:t>
            </a:r>
            <a:r>
              <a:rPr lang="en-US" sz="3193" spc="111" dirty="0">
                <a:solidFill>
                  <a:srgbClr val="0C3954"/>
                </a:solidFill>
                <a:latin typeface="Source Sans Pro Bold"/>
              </a:rPr>
              <a:t>rview of your project (1-2 sentences)</a:t>
            </a:r>
          </a:p>
          <a:p>
            <a:pPr algn="l">
              <a:lnSpc>
                <a:spcPts val="4430"/>
              </a:lnSpc>
            </a:pPr>
            <a:endParaRPr lang="en-US" sz="3193" spc="111" dirty="0">
              <a:solidFill>
                <a:srgbClr val="0C3954"/>
              </a:solidFill>
              <a:latin typeface="Source Sans Pro Bold"/>
            </a:endParaRPr>
          </a:p>
          <a:p>
            <a:pPr marL="522468" lvl="1" indent="-261234" algn="l">
              <a:lnSpc>
                <a:spcPts val="4430"/>
              </a:lnSpc>
              <a:buFont typeface="Arial"/>
              <a:buChar char="•"/>
            </a:pPr>
            <a:r>
              <a:rPr lang="en-US" sz="3193" spc="111" dirty="0">
                <a:solidFill>
                  <a:srgbClr val="0C3954"/>
                </a:solidFill>
                <a:latin typeface="Source Sans Pro Bold"/>
              </a:rPr>
              <a:t>Explain </a:t>
            </a:r>
            <a:r>
              <a:rPr lang="en-US" sz="3164" spc="110" dirty="0">
                <a:solidFill>
                  <a:srgbClr val="0C3954"/>
                </a:solidFill>
                <a:latin typeface="Source Sans Pro Bold"/>
              </a:rPr>
              <a:t>the inte</a:t>
            </a:r>
            <a:r>
              <a:rPr lang="en-US" sz="3193" spc="111" dirty="0">
                <a:solidFill>
                  <a:srgbClr val="0C3954"/>
                </a:solidFill>
                <a:latin typeface="Source Sans Pro Bold"/>
              </a:rPr>
              <a:t>rvention (1-2 sentences)</a:t>
            </a:r>
          </a:p>
          <a:p>
            <a:pPr algn="l">
              <a:lnSpc>
                <a:spcPts val="4430"/>
              </a:lnSpc>
            </a:pPr>
            <a:endParaRPr lang="en-US" sz="3193" spc="111" dirty="0">
              <a:solidFill>
                <a:srgbClr val="0C3954"/>
              </a:solidFill>
              <a:latin typeface="Source Sans Pro Bold"/>
            </a:endParaRPr>
          </a:p>
          <a:p>
            <a:pPr marL="522468" lvl="1" indent="-261234" algn="l">
              <a:lnSpc>
                <a:spcPts val="4430"/>
              </a:lnSpc>
              <a:buFont typeface="Arial"/>
              <a:buChar char="•"/>
            </a:pPr>
            <a:r>
              <a:rPr lang="en-US" sz="3193" spc="111" dirty="0">
                <a:solidFill>
                  <a:srgbClr val="0C3954"/>
                </a:solidFill>
                <a:latin typeface="Source Sans Pro Bold"/>
              </a:rPr>
              <a:t>Describe </a:t>
            </a:r>
            <a:r>
              <a:rPr lang="en-US" sz="3164" spc="110" dirty="0">
                <a:solidFill>
                  <a:srgbClr val="0C3954"/>
                </a:solidFill>
                <a:latin typeface="Source Sans Pro Bold"/>
              </a:rPr>
              <a:t>wh</a:t>
            </a:r>
            <a:r>
              <a:rPr lang="en-US" sz="3193" spc="111" dirty="0">
                <a:solidFill>
                  <a:srgbClr val="0C3954"/>
                </a:solidFill>
                <a:latin typeface="Source Sans Pro Bold"/>
              </a:rPr>
              <a:t>y the project is a good fit for the Press/series</a:t>
            </a:r>
          </a:p>
          <a:p>
            <a:pPr algn="l">
              <a:lnSpc>
                <a:spcPts val="4430"/>
              </a:lnSpc>
            </a:pPr>
            <a:endParaRPr lang="en-US" sz="3193" spc="111" dirty="0">
              <a:solidFill>
                <a:srgbClr val="0C3954"/>
              </a:solidFill>
              <a:latin typeface="Source Sans Pro Bold"/>
            </a:endParaRPr>
          </a:p>
          <a:p>
            <a:pPr marL="522468" lvl="1" indent="-261234" algn="l">
              <a:lnSpc>
                <a:spcPts val="4430"/>
              </a:lnSpc>
              <a:buFont typeface="Arial"/>
              <a:buChar char="•"/>
            </a:pPr>
            <a:r>
              <a:rPr lang="en-US" sz="3193" spc="111" dirty="0">
                <a:solidFill>
                  <a:srgbClr val="0C3954"/>
                </a:solidFill>
                <a:latin typeface="Source Sans Pro Bold"/>
              </a:rPr>
              <a:t>Follow-up with offer to send proposal and/or sample chapt</a:t>
            </a:r>
            <a:r>
              <a:rPr lang="en-US" sz="3164" spc="110" dirty="0">
                <a:solidFill>
                  <a:srgbClr val="0C3954"/>
                </a:solidFill>
                <a:latin typeface="Source Sans Pro Bold"/>
              </a:rPr>
              <a:t>er(s)</a:t>
            </a:r>
          </a:p>
        </p:txBody>
      </p:sp>
      <p:sp>
        <p:nvSpPr>
          <p:cNvPr id="4" name="TextBox 4"/>
          <p:cNvSpPr txBox="1"/>
          <p:nvPr/>
        </p:nvSpPr>
        <p:spPr>
          <a:xfrm>
            <a:off x="773281" y="648605"/>
            <a:ext cx="10556622" cy="2055400"/>
          </a:xfrm>
          <a:prstGeom prst="rect">
            <a:avLst/>
          </a:prstGeom>
        </p:spPr>
        <p:txBody>
          <a:bodyPr lIns="0" tIns="0" rIns="0" bIns="0" rtlCol="0" anchor="t">
            <a:spAutoFit/>
          </a:bodyPr>
          <a:lstStyle/>
          <a:p>
            <a:pPr algn="l">
              <a:lnSpc>
                <a:spcPts val="8160"/>
              </a:lnSpc>
            </a:pPr>
            <a:r>
              <a:rPr lang="en-US" sz="7000">
                <a:solidFill>
                  <a:srgbClr val="0C3954"/>
                </a:solidFill>
                <a:latin typeface="Quando"/>
              </a:rPr>
              <a:t>How to Write A Query</a:t>
            </a:r>
          </a:p>
        </p:txBody>
      </p:sp>
      <p:pic>
        <p:nvPicPr>
          <p:cNvPr id="5" name="Picture 5"/>
          <p:cNvPicPr>
            <a:picLocks noChangeAspect="1"/>
          </p:cNvPicPr>
          <p:nvPr/>
        </p:nvPicPr>
        <p:blipFill>
          <a:blip r:embed="rId3"/>
          <a:srcRect l="25880" t="6064" b="7634"/>
          <a:stretch>
            <a:fillRect/>
          </a:stretch>
        </p:blipFill>
        <p:spPr>
          <a:xfrm>
            <a:off x="10348068" y="2307837"/>
            <a:ext cx="7535166" cy="658742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pic>
        <p:nvPicPr>
          <p:cNvPr id="3" name="Picture 3"/>
          <p:cNvPicPr>
            <a:picLocks noChangeAspect="1"/>
          </p:cNvPicPr>
          <p:nvPr/>
        </p:nvPicPr>
        <p:blipFill>
          <a:blip r:embed="rId3"/>
          <a:srcRect t="8436" b="8436"/>
          <a:stretch>
            <a:fillRect/>
          </a:stretch>
        </p:blipFill>
        <p:spPr>
          <a:xfrm>
            <a:off x="251260" y="3861119"/>
            <a:ext cx="8677233" cy="4333873"/>
          </a:xfrm>
          <a:prstGeom prst="rect">
            <a:avLst/>
          </a:prstGeom>
        </p:spPr>
      </p:pic>
      <p:sp>
        <p:nvSpPr>
          <p:cNvPr id="4" name="TextBox 4"/>
          <p:cNvSpPr txBox="1"/>
          <p:nvPr/>
        </p:nvSpPr>
        <p:spPr>
          <a:xfrm>
            <a:off x="1028700" y="1006587"/>
            <a:ext cx="7547328" cy="2103140"/>
          </a:xfrm>
          <a:prstGeom prst="rect">
            <a:avLst/>
          </a:prstGeom>
        </p:spPr>
        <p:txBody>
          <a:bodyPr lIns="0" tIns="0" rIns="0" bIns="0" rtlCol="0" anchor="t">
            <a:spAutoFit/>
          </a:bodyPr>
          <a:lstStyle/>
          <a:p>
            <a:pPr algn="l">
              <a:lnSpc>
                <a:spcPts val="8160"/>
              </a:lnSpc>
            </a:pPr>
            <a:r>
              <a:rPr lang="en-US" sz="6975" dirty="0">
                <a:solidFill>
                  <a:srgbClr val="0C3954"/>
                </a:solidFill>
                <a:latin typeface="Quando"/>
              </a:rPr>
              <a:t>Where Do YOU Go From Here?</a:t>
            </a:r>
          </a:p>
        </p:txBody>
      </p:sp>
      <p:grpSp>
        <p:nvGrpSpPr>
          <p:cNvPr id="5" name="Group 5"/>
          <p:cNvGrpSpPr/>
          <p:nvPr/>
        </p:nvGrpSpPr>
        <p:grpSpPr>
          <a:xfrm>
            <a:off x="9623524" y="2324100"/>
            <a:ext cx="7629680" cy="6172835"/>
            <a:chOff x="0" y="-76200"/>
            <a:chExt cx="10172907" cy="8230447"/>
          </a:xfrm>
        </p:grpSpPr>
        <p:sp>
          <p:nvSpPr>
            <p:cNvPr id="7" name="TextBox 7"/>
            <p:cNvSpPr txBox="1"/>
            <p:nvPr/>
          </p:nvSpPr>
          <p:spPr>
            <a:xfrm>
              <a:off x="0" y="-76200"/>
              <a:ext cx="10172907" cy="805180"/>
            </a:xfrm>
            <a:prstGeom prst="rect">
              <a:avLst/>
            </a:prstGeom>
          </p:spPr>
          <p:txBody>
            <a:bodyPr lIns="0" tIns="0" rIns="0" bIns="0" rtlCol="0" anchor="t">
              <a:spAutoFit/>
            </a:bodyPr>
            <a:lstStyle/>
            <a:p>
              <a:pPr algn="l">
                <a:lnSpc>
                  <a:spcPts val="5040"/>
                </a:lnSpc>
              </a:pPr>
              <a:r>
                <a:rPr lang="en-US" sz="3600" b="1" dirty="0">
                  <a:solidFill>
                    <a:srgbClr val="0C3954"/>
                  </a:solidFill>
                  <a:latin typeface="Source Sans Pro"/>
                </a:rPr>
                <a:t>FINISH YOUR PROPOSAL</a:t>
              </a:r>
            </a:p>
          </p:txBody>
        </p:sp>
        <p:sp>
          <p:nvSpPr>
            <p:cNvPr id="9" name="TextBox 9"/>
            <p:cNvSpPr txBox="1"/>
            <p:nvPr/>
          </p:nvSpPr>
          <p:spPr>
            <a:xfrm>
              <a:off x="0" y="3568700"/>
              <a:ext cx="10172907" cy="805180"/>
            </a:xfrm>
            <a:prstGeom prst="rect">
              <a:avLst/>
            </a:prstGeom>
          </p:spPr>
          <p:txBody>
            <a:bodyPr lIns="0" tIns="0" rIns="0" bIns="0" rtlCol="0" anchor="t">
              <a:spAutoFit/>
            </a:bodyPr>
            <a:lstStyle/>
            <a:p>
              <a:pPr algn="l">
                <a:lnSpc>
                  <a:spcPts val="5040"/>
                </a:lnSpc>
              </a:pPr>
              <a:r>
                <a:rPr lang="en-US" sz="3600" b="1" dirty="0">
                  <a:solidFill>
                    <a:srgbClr val="0C3954"/>
                  </a:solidFill>
                  <a:latin typeface="Source Sans Pro"/>
                </a:rPr>
                <a:t>WRITE YOUR QUERY</a:t>
              </a:r>
            </a:p>
          </p:txBody>
        </p:sp>
        <p:sp>
          <p:nvSpPr>
            <p:cNvPr id="11" name="TextBox 11"/>
            <p:cNvSpPr txBox="1"/>
            <p:nvPr/>
          </p:nvSpPr>
          <p:spPr>
            <a:xfrm>
              <a:off x="0" y="7349067"/>
              <a:ext cx="10172907" cy="805180"/>
            </a:xfrm>
            <a:prstGeom prst="rect">
              <a:avLst/>
            </a:prstGeom>
          </p:spPr>
          <p:txBody>
            <a:bodyPr lIns="0" tIns="0" rIns="0" bIns="0" rtlCol="0" anchor="t">
              <a:spAutoFit/>
            </a:bodyPr>
            <a:lstStyle/>
            <a:p>
              <a:pPr algn="l">
                <a:lnSpc>
                  <a:spcPts val="5040"/>
                </a:lnSpc>
              </a:pPr>
              <a:r>
                <a:rPr lang="en-US" sz="3600" b="1" dirty="0">
                  <a:solidFill>
                    <a:srgbClr val="0C3954"/>
                  </a:solidFill>
                  <a:latin typeface="Source Sans Pro"/>
                </a:rPr>
                <a:t>GET SOME ACCOUNTABILITY </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grpSp>
        <p:nvGrpSpPr>
          <p:cNvPr id="3" name="Group 3"/>
          <p:cNvGrpSpPr/>
          <p:nvPr/>
        </p:nvGrpSpPr>
        <p:grpSpPr>
          <a:xfrm>
            <a:off x="2057343" y="1911138"/>
            <a:ext cx="14173314" cy="4956810"/>
            <a:chOff x="0" y="0"/>
            <a:chExt cx="18897752" cy="6609080"/>
          </a:xfrm>
        </p:grpSpPr>
        <p:sp>
          <p:nvSpPr>
            <p:cNvPr id="4" name="TextBox 4"/>
            <p:cNvSpPr txBox="1"/>
            <p:nvPr/>
          </p:nvSpPr>
          <p:spPr>
            <a:xfrm>
              <a:off x="0" y="5543550"/>
              <a:ext cx="18897752" cy="1065530"/>
            </a:xfrm>
            <a:prstGeom prst="rect">
              <a:avLst/>
            </a:prstGeom>
          </p:spPr>
          <p:txBody>
            <a:bodyPr lIns="0" tIns="0" rIns="0" bIns="0" rtlCol="0" anchor="t">
              <a:spAutoFit/>
            </a:bodyPr>
            <a:lstStyle/>
            <a:p>
              <a:pPr algn="ctr">
                <a:lnSpc>
                  <a:spcPts val="6105"/>
                </a:lnSpc>
              </a:pPr>
              <a:r>
                <a:rPr lang="en-US" sz="5600">
                  <a:solidFill>
                    <a:srgbClr val="0C3954"/>
                  </a:solidFill>
                  <a:latin typeface="Quando Italics"/>
                </a:rPr>
                <a:t>QUESTIONS?</a:t>
              </a:r>
            </a:p>
          </p:txBody>
        </p:sp>
        <p:grpSp>
          <p:nvGrpSpPr>
            <p:cNvPr id="5" name="Group 5"/>
            <p:cNvGrpSpPr/>
            <p:nvPr/>
          </p:nvGrpSpPr>
          <p:grpSpPr>
            <a:xfrm>
              <a:off x="7073976" y="0"/>
              <a:ext cx="4749800" cy="47498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E4C"/>
              </a:solidFill>
            </p:spPr>
          </p:sp>
        </p:grpSp>
        <p:pic>
          <p:nvPicPr>
            <p:cNvPr id="7" name="Picture 7"/>
            <p:cNvPicPr>
              <a:picLocks noChangeAspect="1"/>
            </p:cNvPicPr>
            <p:nvPr/>
          </p:nvPicPr>
          <p:blipFill>
            <a:blip r:embed="rId3"/>
            <a:srcRect/>
            <a:stretch>
              <a:fillRect/>
            </a:stretch>
          </p:blipFill>
          <p:spPr>
            <a:xfrm>
              <a:off x="7700745" y="626769"/>
              <a:ext cx="3496262" cy="3496262"/>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E4C"/>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0C3954"/>
          </a:solidFill>
        </p:spPr>
      </p:sp>
      <p:pic>
        <p:nvPicPr>
          <p:cNvPr id="3" name="Picture 3"/>
          <p:cNvPicPr>
            <a:picLocks noChangeAspect="1"/>
          </p:cNvPicPr>
          <p:nvPr/>
        </p:nvPicPr>
        <p:blipFill>
          <a:blip r:embed="rId3"/>
          <a:srcRect/>
          <a:stretch>
            <a:fillRect/>
          </a:stretch>
        </p:blipFill>
        <p:spPr>
          <a:xfrm>
            <a:off x="914400" y="274266"/>
            <a:ext cx="16459200" cy="973846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rcRect t="28906" b="28906"/>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CCBD5"/>
        </a:solidFill>
        <a:effectLst/>
      </p:bgPr>
    </p:bg>
    <p:spTree>
      <p:nvGrpSpPr>
        <p:cNvPr id="1" name=""/>
        <p:cNvGrpSpPr/>
        <p:nvPr/>
      </p:nvGrpSpPr>
      <p:grpSpPr>
        <a:xfrm>
          <a:off x="0" y="0"/>
          <a:ext cx="0" cy="0"/>
          <a:chOff x="0" y="0"/>
          <a:chExt cx="0" cy="0"/>
        </a:xfrm>
      </p:grpSpPr>
      <p:sp>
        <p:nvSpPr>
          <p:cNvPr id="2" name="TextBox 2"/>
          <p:cNvSpPr txBox="1"/>
          <p:nvPr/>
        </p:nvSpPr>
        <p:spPr>
          <a:xfrm>
            <a:off x="9906000" y="1050131"/>
            <a:ext cx="8000654" cy="7667805"/>
          </a:xfrm>
          <a:prstGeom prst="rect">
            <a:avLst/>
          </a:prstGeom>
        </p:spPr>
        <p:txBody>
          <a:bodyPr wrap="square" lIns="0" tIns="0" rIns="0" bIns="0" rtlCol="0" anchor="t">
            <a:spAutoFit/>
          </a:bodyPr>
          <a:lstStyle/>
          <a:p>
            <a:pPr marL="571500" indent="-571500" algn="l">
              <a:lnSpc>
                <a:spcPts val="5040"/>
              </a:lnSpc>
              <a:buFont typeface="Arial" panose="020B0604020202020204" pitchFamily="34" charset="0"/>
              <a:buChar char="•"/>
            </a:pPr>
            <a:r>
              <a:rPr lang="en-US" sz="4400" spc="126" dirty="0">
                <a:solidFill>
                  <a:srgbClr val="0C3954"/>
                </a:solidFill>
                <a:latin typeface="Source Sans Pro Bold"/>
              </a:rPr>
              <a:t>Telling Your Story (*The Project Description)</a:t>
            </a:r>
          </a:p>
          <a:p>
            <a:pPr marL="571500" indent="-571500" algn="l">
              <a:lnSpc>
                <a:spcPts val="5040"/>
              </a:lnSpc>
              <a:buFont typeface="Arial" panose="020B0604020202020204" pitchFamily="34" charset="0"/>
              <a:buChar char="•"/>
            </a:pPr>
            <a:endParaRPr lang="en-US" sz="4400" spc="126" dirty="0">
              <a:solidFill>
                <a:srgbClr val="0C3954"/>
              </a:solidFill>
              <a:latin typeface="Source Sans Pro Bold"/>
            </a:endParaRPr>
          </a:p>
          <a:p>
            <a:pPr marL="571500" indent="-571500" algn="l">
              <a:lnSpc>
                <a:spcPts val="5040"/>
              </a:lnSpc>
              <a:buFont typeface="Arial" panose="020B0604020202020204" pitchFamily="34" charset="0"/>
              <a:buChar char="•"/>
            </a:pPr>
            <a:r>
              <a:rPr lang="en-US" sz="4400" spc="126" dirty="0">
                <a:solidFill>
                  <a:srgbClr val="0C3954"/>
                </a:solidFill>
                <a:latin typeface="Source Sans Pro Bold"/>
              </a:rPr>
              <a:t>Mapping Your Narrative (*The Chapter Outline)</a:t>
            </a:r>
          </a:p>
          <a:p>
            <a:pPr marL="571500" indent="-571500" algn="l">
              <a:lnSpc>
                <a:spcPts val="5040"/>
              </a:lnSpc>
              <a:buFont typeface="Arial" panose="020B0604020202020204" pitchFamily="34" charset="0"/>
              <a:buChar char="•"/>
            </a:pPr>
            <a:endParaRPr lang="en-US" sz="4400" spc="126" dirty="0">
              <a:solidFill>
                <a:srgbClr val="0C3954"/>
              </a:solidFill>
              <a:latin typeface="Source Sans Pro Bold"/>
            </a:endParaRPr>
          </a:p>
          <a:p>
            <a:pPr marL="571500" indent="-571500" algn="l">
              <a:lnSpc>
                <a:spcPts val="5040"/>
              </a:lnSpc>
              <a:buFont typeface="Arial" panose="020B0604020202020204" pitchFamily="34" charset="0"/>
              <a:buChar char="•"/>
            </a:pPr>
            <a:r>
              <a:rPr lang="en-US" sz="4400" spc="126" dirty="0">
                <a:solidFill>
                  <a:srgbClr val="0C3954"/>
                </a:solidFill>
                <a:latin typeface="Source Sans Pro Bold"/>
              </a:rPr>
              <a:t>Entering the Conversation (*The Market Analysis)</a:t>
            </a:r>
          </a:p>
          <a:p>
            <a:pPr marL="571500" indent="-571500" algn="l">
              <a:lnSpc>
                <a:spcPts val="5040"/>
              </a:lnSpc>
              <a:buFont typeface="Arial" panose="020B0604020202020204" pitchFamily="34" charset="0"/>
              <a:buChar char="•"/>
            </a:pPr>
            <a:endParaRPr lang="en-US" sz="4400" spc="126" dirty="0">
              <a:solidFill>
                <a:srgbClr val="0C3954"/>
              </a:solidFill>
              <a:latin typeface="Source Sans Pro Bold"/>
            </a:endParaRPr>
          </a:p>
          <a:p>
            <a:pPr marL="571500" indent="-571500" algn="l">
              <a:lnSpc>
                <a:spcPts val="5040"/>
              </a:lnSpc>
              <a:buFont typeface="Arial" panose="020B0604020202020204" pitchFamily="34" charset="0"/>
              <a:buChar char="•"/>
            </a:pPr>
            <a:r>
              <a:rPr lang="en-US" sz="4400" spc="126" dirty="0">
                <a:solidFill>
                  <a:srgbClr val="0C3954"/>
                </a:solidFill>
                <a:latin typeface="Source Sans Pro Bold"/>
              </a:rPr>
              <a:t>Next Steps (*Proposing Your Proposal; Selecting the “Right” Press)</a:t>
            </a:r>
          </a:p>
        </p:txBody>
      </p:sp>
      <p:grpSp>
        <p:nvGrpSpPr>
          <p:cNvPr id="3" name="Group 3"/>
          <p:cNvGrpSpPr/>
          <p:nvPr/>
        </p:nvGrpSpPr>
        <p:grpSpPr>
          <a:xfrm>
            <a:off x="1028700" y="1050131"/>
            <a:ext cx="8420446" cy="5949595"/>
            <a:chOff x="0" y="28575"/>
            <a:chExt cx="11227262" cy="7932793"/>
          </a:xfrm>
        </p:grpSpPr>
        <p:sp>
          <p:nvSpPr>
            <p:cNvPr id="4" name="TextBox 4"/>
            <p:cNvSpPr txBox="1"/>
            <p:nvPr/>
          </p:nvSpPr>
          <p:spPr>
            <a:xfrm>
              <a:off x="0" y="28575"/>
              <a:ext cx="11201443" cy="2964157"/>
            </a:xfrm>
            <a:prstGeom prst="rect">
              <a:avLst/>
            </a:prstGeom>
          </p:spPr>
          <p:txBody>
            <a:bodyPr lIns="0" tIns="0" rIns="0" bIns="0" rtlCol="0" anchor="t">
              <a:spAutoFit/>
            </a:bodyPr>
            <a:lstStyle/>
            <a:p>
              <a:pPr algn="l">
                <a:lnSpc>
                  <a:spcPts val="8789"/>
                </a:lnSpc>
              </a:pPr>
              <a:r>
                <a:rPr lang="en-US" sz="7539">
                  <a:solidFill>
                    <a:srgbClr val="0C3954"/>
                  </a:solidFill>
                  <a:latin typeface="Quando"/>
                </a:rPr>
                <a:t>The Plan for the Day</a:t>
              </a:r>
            </a:p>
          </p:txBody>
        </p:sp>
        <p:sp>
          <p:nvSpPr>
            <p:cNvPr id="5" name="TextBox 5"/>
            <p:cNvSpPr txBox="1"/>
            <p:nvPr/>
          </p:nvSpPr>
          <p:spPr>
            <a:xfrm>
              <a:off x="0" y="4883603"/>
              <a:ext cx="11227262" cy="3077765"/>
            </a:xfrm>
            <a:prstGeom prst="rect">
              <a:avLst/>
            </a:prstGeom>
          </p:spPr>
          <p:txBody>
            <a:bodyPr lIns="0" tIns="0" rIns="0" bIns="0" rtlCol="0" anchor="t">
              <a:spAutoFit/>
            </a:bodyPr>
            <a:lstStyle/>
            <a:p>
              <a:pPr algn="l">
                <a:lnSpc>
                  <a:spcPts val="6048"/>
                </a:lnSpc>
              </a:pPr>
              <a:r>
                <a:rPr lang="en-US" sz="5169" dirty="0">
                  <a:solidFill>
                    <a:srgbClr val="0C3954"/>
                  </a:solidFill>
                  <a:latin typeface="Quando"/>
                </a:rPr>
                <a:t>Produce a draft or detailed outline of your book proposal</a:t>
              </a:r>
            </a:p>
          </p:txBody>
        </p:sp>
        <p:sp>
          <p:nvSpPr>
            <p:cNvPr id="6" name="AutoShape 6"/>
            <p:cNvSpPr/>
            <p:nvPr/>
          </p:nvSpPr>
          <p:spPr>
            <a:xfrm>
              <a:off x="0" y="3892367"/>
              <a:ext cx="11105169" cy="126146"/>
            </a:xfrm>
            <a:prstGeom prst="rect">
              <a:avLst/>
            </a:prstGeom>
            <a:solidFill>
              <a:srgbClr val="FFCE4C"/>
            </a:solid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pic>
        <p:nvPicPr>
          <p:cNvPr id="3" name="Picture 3"/>
          <p:cNvPicPr>
            <a:picLocks noChangeAspect="1"/>
          </p:cNvPicPr>
          <p:nvPr/>
        </p:nvPicPr>
        <p:blipFill>
          <a:blip r:embed="rId3"/>
          <a:srcRect l="35629" r="35629"/>
          <a:stretch>
            <a:fillRect/>
          </a:stretch>
        </p:blipFill>
        <p:spPr>
          <a:xfrm>
            <a:off x="193048" y="207455"/>
            <a:ext cx="4247960" cy="9872089"/>
          </a:xfrm>
          <a:prstGeom prst="rect">
            <a:avLst/>
          </a:prstGeom>
        </p:spPr>
      </p:pic>
      <p:sp>
        <p:nvSpPr>
          <p:cNvPr id="4" name="TextBox 4"/>
          <p:cNvSpPr txBox="1"/>
          <p:nvPr/>
        </p:nvSpPr>
        <p:spPr>
          <a:xfrm>
            <a:off x="4681136" y="711499"/>
            <a:ext cx="13284090" cy="1026700"/>
          </a:xfrm>
          <a:prstGeom prst="rect">
            <a:avLst/>
          </a:prstGeom>
        </p:spPr>
        <p:txBody>
          <a:bodyPr lIns="0" tIns="0" rIns="0" bIns="0" rtlCol="0" anchor="t">
            <a:spAutoFit/>
          </a:bodyPr>
          <a:lstStyle/>
          <a:p>
            <a:pPr algn="l">
              <a:lnSpc>
                <a:spcPts val="8160"/>
              </a:lnSpc>
            </a:pPr>
            <a:r>
              <a:rPr lang="en-US" sz="7000">
                <a:solidFill>
                  <a:srgbClr val="0C3954"/>
                </a:solidFill>
                <a:latin typeface="Quando"/>
              </a:rPr>
              <a:t>Why Write a Book Proposal</a:t>
            </a:r>
          </a:p>
        </p:txBody>
      </p:sp>
      <p:grpSp>
        <p:nvGrpSpPr>
          <p:cNvPr id="5" name="Group 5"/>
          <p:cNvGrpSpPr/>
          <p:nvPr/>
        </p:nvGrpSpPr>
        <p:grpSpPr>
          <a:xfrm>
            <a:off x="5169769" y="2611470"/>
            <a:ext cx="11847070" cy="6646830"/>
            <a:chOff x="0" y="0"/>
            <a:chExt cx="15796093" cy="8862439"/>
          </a:xfrm>
        </p:grpSpPr>
        <p:sp>
          <p:nvSpPr>
            <p:cNvPr id="6" name="TextBox 6"/>
            <p:cNvSpPr txBox="1"/>
            <p:nvPr/>
          </p:nvSpPr>
          <p:spPr>
            <a:xfrm>
              <a:off x="0" y="-76200"/>
              <a:ext cx="15796093" cy="805180"/>
            </a:xfrm>
            <a:prstGeom prst="rect">
              <a:avLst/>
            </a:prstGeom>
          </p:spPr>
          <p:txBody>
            <a:bodyPr lIns="0" tIns="0" rIns="0" bIns="0" rtlCol="0" anchor="t">
              <a:spAutoFit/>
            </a:bodyPr>
            <a:lstStyle/>
            <a:p>
              <a:pPr algn="l">
                <a:lnSpc>
                  <a:spcPts val="5040"/>
                </a:lnSpc>
              </a:pPr>
              <a:r>
                <a:rPr lang="en-US" sz="3600">
                  <a:solidFill>
                    <a:srgbClr val="0C3954"/>
                  </a:solidFill>
                  <a:latin typeface="Source Sans Pro"/>
                </a:rPr>
                <a:t>•BECAUSE YOU WANT TO PUBLISH WITH AN ACADEMIC PRESS</a:t>
              </a:r>
            </a:p>
          </p:txBody>
        </p:sp>
        <p:sp>
          <p:nvSpPr>
            <p:cNvPr id="7" name="TextBox 7"/>
            <p:cNvSpPr txBox="1"/>
            <p:nvPr/>
          </p:nvSpPr>
          <p:spPr>
            <a:xfrm>
              <a:off x="0" y="2709289"/>
              <a:ext cx="15796093" cy="1656080"/>
            </a:xfrm>
            <a:prstGeom prst="rect">
              <a:avLst/>
            </a:prstGeom>
          </p:spPr>
          <p:txBody>
            <a:bodyPr lIns="0" tIns="0" rIns="0" bIns="0" rtlCol="0" anchor="t">
              <a:spAutoFit/>
            </a:bodyPr>
            <a:lstStyle/>
            <a:p>
              <a:pPr algn="l">
                <a:lnSpc>
                  <a:spcPts val="5040"/>
                </a:lnSpc>
              </a:pPr>
              <a:r>
                <a:rPr lang="en-US" sz="3600">
                  <a:solidFill>
                    <a:srgbClr val="0C3954"/>
                  </a:solidFill>
                  <a:latin typeface="Source Sans Pro"/>
                </a:rPr>
                <a:t>•BECAUSE YOU HAVE AN IDEA  BUT YOU’RE NOT SURE IF IT’S A BOOK...YET</a:t>
              </a:r>
            </a:p>
          </p:txBody>
        </p:sp>
        <p:sp>
          <p:nvSpPr>
            <p:cNvPr id="8" name="TextBox 8"/>
            <p:cNvSpPr txBox="1"/>
            <p:nvPr/>
          </p:nvSpPr>
          <p:spPr>
            <a:xfrm>
              <a:off x="0" y="6355459"/>
              <a:ext cx="15796093" cy="2506980"/>
            </a:xfrm>
            <a:prstGeom prst="rect">
              <a:avLst/>
            </a:prstGeom>
          </p:spPr>
          <p:txBody>
            <a:bodyPr lIns="0" tIns="0" rIns="0" bIns="0" rtlCol="0" anchor="t">
              <a:spAutoFit/>
            </a:bodyPr>
            <a:lstStyle/>
            <a:p>
              <a:pPr algn="l">
                <a:lnSpc>
                  <a:spcPts val="5040"/>
                </a:lnSpc>
              </a:pPr>
              <a:r>
                <a:rPr lang="en-US" sz="3600">
                  <a:solidFill>
                    <a:srgbClr val="0C3954"/>
                  </a:solidFill>
                  <a:latin typeface="Source Sans Pro"/>
                </a:rPr>
                <a:t>•BECAUSE YOU HAVE A COUPLE OF ARTICLES AND YOU WANT TO SEE IF YOU CAN DEVELOP A THROUGH-LINE FOR A FULL BOOK MANUSCRIPT</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pic>
        <p:nvPicPr>
          <p:cNvPr id="3" name="Picture 3"/>
          <p:cNvPicPr>
            <a:picLocks noChangeAspect="1"/>
          </p:cNvPicPr>
          <p:nvPr/>
        </p:nvPicPr>
        <p:blipFill>
          <a:blip r:embed="rId3"/>
          <a:srcRect l="35656" r="35656"/>
          <a:stretch>
            <a:fillRect/>
          </a:stretch>
        </p:blipFill>
        <p:spPr>
          <a:xfrm>
            <a:off x="193048" y="207455"/>
            <a:ext cx="4247960" cy="9872089"/>
          </a:xfrm>
          <a:prstGeom prst="rect">
            <a:avLst/>
          </a:prstGeom>
        </p:spPr>
      </p:pic>
      <p:sp>
        <p:nvSpPr>
          <p:cNvPr id="4" name="TextBox 4"/>
          <p:cNvSpPr txBox="1"/>
          <p:nvPr/>
        </p:nvSpPr>
        <p:spPr>
          <a:xfrm>
            <a:off x="4681136" y="692449"/>
            <a:ext cx="13284090" cy="2123313"/>
          </a:xfrm>
          <a:prstGeom prst="rect">
            <a:avLst/>
          </a:prstGeom>
        </p:spPr>
        <p:txBody>
          <a:bodyPr lIns="0" tIns="0" rIns="0" bIns="0" rtlCol="0" anchor="t">
            <a:spAutoFit/>
          </a:bodyPr>
          <a:lstStyle/>
          <a:p>
            <a:pPr algn="l">
              <a:lnSpc>
                <a:spcPts val="5616"/>
              </a:lnSpc>
            </a:pPr>
            <a:r>
              <a:rPr lang="en-US" sz="4800">
                <a:solidFill>
                  <a:srgbClr val="0C3954"/>
                </a:solidFill>
                <a:latin typeface="Quando"/>
              </a:rPr>
              <a:t>Why writing a book proposal is hard (*no matter how many times you’ve done it before)</a:t>
            </a:r>
          </a:p>
        </p:txBody>
      </p:sp>
      <p:grpSp>
        <p:nvGrpSpPr>
          <p:cNvPr id="5" name="Group 5"/>
          <p:cNvGrpSpPr/>
          <p:nvPr/>
        </p:nvGrpSpPr>
        <p:grpSpPr>
          <a:xfrm>
            <a:off x="5237051" y="3275514"/>
            <a:ext cx="12520503" cy="6327111"/>
            <a:chOff x="0" y="0"/>
            <a:chExt cx="16694004" cy="8436148"/>
          </a:xfrm>
        </p:grpSpPr>
        <p:sp>
          <p:nvSpPr>
            <p:cNvPr id="6" name="TextBox 6"/>
            <p:cNvSpPr txBox="1"/>
            <p:nvPr/>
          </p:nvSpPr>
          <p:spPr>
            <a:xfrm>
              <a:off x="0" y="-57150"/>
              <a:ext cx="16694004" cy="1445818"/>
            </a:xfrm>
            <a:prstGeom prst="rect">
              <a:avLst/>
            </a:prstGeom>
          </p:spPr>
          <p:txBody>
            <a:bodyPr lIns="0" tIns="0" rIns="0" bIns="0" rtlCol="0" anchor="t">
              <a:spAutoFit/>
            </a:bodyPr>
            <a:lstStyle/>
            <a:p>
              <a:pPr algn="l">
                <a:lnSpc>
                  <a:spcPts val="4480"/>
                </a:lnSpc>
              </a:pPr>
              <a:r>
                <a:rPr lang="en-US" sz="3200">
                  <a:solidFill>
                    <a:srgbClr val="0C3954"/>
                  </a:solidFill>
                  <a:latin typeface="Source Sans Pro"/>
                </a:rPr>
                <a:t>•CHANCES ARE YOUR PROJECT IS INCOMPLETE OR</a:t>
              </a:r>
            </a:p>
            <a:p>
              <a:pPr algn="l">
                <a:lnSpc>
                  <a:spcPts val="4480"/>
                </a:lnSpc>
              </a:pPr>
              <a:r>
                <a:rPr lang="en-US" sz="3200">
                  <a:solidFill>
                    <a:srgbClr val="0C3954"/>
                  </a:solidFill>
                  <a:latin typeface="Source Sans Pro"/>
                </a:rPr>
                <a:t>MAYBE IT IS STILL IN THE ”IDEA STAGE”</a:t>
              </a:r>
            </a:p>
          </p:txBody>
        </p:sp>
        <p:sp>
          <p:nvSpPr>
            <p:cNvPr id="7" name="TextBox 7"/>
            <p:cNvSpPr txBox="1"/>
            <p:nvPr/>
          </p:nvSpPr>
          <p:spPr>
            <a:xfrm>
              <a:off x="0" y="3088153"/>
              <a:ext cx="16694004" cy="2194338"/>
            </a:xfrm>
            <a:prstGeom prst="rect">
              <a:avLst/>
            </a:prstGeom>
          </p:spPr>
          <p:txBody>
            <a:bodyPr lIns="0" tIns="0" rIns="0" bIns="0" rtlCol="0" anchor="t">
              <a:spAutoFit/>
            </a:bodyPr>
            <a:lstStyle/>
            <a:p>
              <a:pPr algn="l">
                <a:lnSpc>
                  <a:spcPts val="4480"/>
                </a:lnSpc>
              </a:pPr>
              <a:r>
                <a:rPr lang="en-US" sz="3200">
                  <a:solidFill>
                    <a:srgbClr val="0C3954"/>
                  </a:solidFill>
                  <a:latin typeface="Source Sans Pro"/>
                </a:rPr>
                <a:t>•THIS IS THE FIRST BIG PROJECT YOU’VE</a:t>
              </a:r>
            </a:p>
            <a:p>
              <a:pPr algn="l">
                <a:lnSpc>
                  <a:spcPts val="4480"/>
                </a:lnSpc>
              </a:pPr>
              <a:r>
                <a:rPr lang="en-US" sz="3200">
                  <a:solidFill>
                    <a:srgbClr val="0C3954"/>
                  </a:solidFill>
                  <a:latin typeface="Source Sans Pro"/>
                </a:rPr>
                <a:t>WRITTEN WITHOUT A COMMITTEE/EASILY-ACCESSIBLE INTELLECTUAL COMMUNITY</a:t>
              </a:r>
            </a:p>
          </p:txBody>
        </p:sp>
        <p:sp>
          <p:nvSpPr>
            <p:cNvPr id="8" name="TextBox 8"/>
            <p:cNvSpPr txBox="1"/>
            <p:nvPr/>
          </p:nvSpPr>
          <p:spPr>
            <a:xfrm>
              <a:off x="0" y="6990330"/>
              <a:ext cx="16694004" cy="1445818"/>
            </a:xfrm>
            <a:prstGeom prst="rect">
              <a:avLst/>
            </a:prstGeom>
          </p:spPr>
          <p:txBody>
            <a:bodyPr lIns="0" tIns="0" rIns="0" bIns="0" rtlCol="0" anchor="t">
              <a:spAutoFit/>
            </a:bodyPr>
            <a:lstStyle/>
            <a:p>
              <a:pPr algn="l">
                <a:lnSpc>
                  <a:spcPts val="4480"/>
                </a:lnSpc>
              </a:pPr>
              <a:r>
                <a:rPr lang="en-US" sz="3200">
                  <a:solidFill>
                    <a:srgbClr val="0C3954"/>
                  </a:solidFill>
                  <a:latin typeface="Source Sans Pro"/>
                </a:rPr>
                <a:t>•YOU’RE TRYING TO WRITE A DIFFERENT KIND</a:t>
              </a:r>
            </a:p>
            <a:p>
              <a:pPr algn="l">
                <a:lnSpc>
                  <a:spcPts val="4480"/>
                </a:lnSpc>
              </a:pPr>
              <a:r>
                <a:rPr lang="en-US" sz="3200">
                  <a:solidFill>
                    <a:srgbClr val="0C3954"/>
                  </a:solidFill>
                  <a:latin typeface="Source Sans Pro"/>
                </a:rPr>
                <a:t>OF BOOK</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207455"/>
            <a:ext cx="17901905" cy="9872089"/>
          </a:xfrm>
          <a:prstGeom prst="rect">
            <a:avLst/>
          </a:prstGeom>
          <a:solidFill>
            <a:srgbClr val="9CCBD5"/>
          </a:solidFill>
        </p:spPr>
      </p:sp>
      <p:grpSp>
        <p:nvGrpSpPr>
          <p:cNvPr id="4" name="Group 4"/>
          <p:cNvGrpSpPr/>
          <p:nvPr/>
        </p:nvGrpSpPr>
        <p:grpSpPr>
          <a:xfrm>
            <a:off x="1028700" y="1050131"/>
            <a:ext cx="10301203" cy="7895686"/>
            <a:chOff x="0" y="28575"/>
            <a:chExt cx="13734937" cy="10527582"/>
          </a:xfrm>
        </p:grpSpPr>
        <p:sp>
          <p:nvSpPr>
            <p:cNvPr id="5" name="TextBox 5"/>
            <p:cNvSpPr txBox="1"/>
            <p:nvPr/>
          </p:nvSpPr>
          <p:spPr>
            <a:xfrm>
              <a:off x="0" y="3092639"/>
              <a:ext cx="10172907" cy="954659"/>
            </a:xfrm>
            <a:prstGeom prst="rect">
              <a:avLst/>
            </a:prstGeom>
          </p:spPr>
          <p:txBody>
            <a:bodyPr lIns="0" tIns="0" rIns="0" bIns="0" rtlCol="0" anchor="t">
              <a:spAutoFit/>
            </a:bodyPr>
            <a:lstStyle/>
            <a:p>
              <a:pPr algn="l">
                <a:lnSpc>
                  <a:spcPts val="5616"/>
                </a:lnSpc>
              </a:pPr>
              <a:endParaRPr/>
            </a:p>
          </p:txBody>
        </p:sp>
        <p:sp>
          <p:nvSpPr>
            <p:cNvPr id="6" name="TextBox 6"/>
            <p:cNvSpPr txBox="1"/>
            <p:nvPr/>
          </p:nvSpPr>
          <p:spPr>
            <a:xfrm>
              <a:off x="20919" y="3687997"/>
              <a:ext cx="10172906" cy="6868160"/>
            </a:xfrm>
            <a:prstGeom prst="rect">
              <a:avLst/>
            </a:prstGeom>
          </p:spPr>
          <p:txBody>
            <a:bodyPr lIns="0" tIns="0" rIns="0" bIns="0" rtlCol="0" anchor="t">
              <a:spAutoFit/>
            </a:bodyPr>
            <a:lstStyle/>
            <a:p>
              <a:pPr marL="693420" lvl="1" indent="-346710">
                <a:lnSpc>
                  <a:spcPts val="5880"/>
                </a:lnSpc>
                <a:buFont typeface="Arial"/>
                <a:buChar char="•"/>
              </a:pPr>
              <a:r>
                <a:rPr lang="en-US" sz="4200" spc="147" dirty="0">
                  <a:solidFill>
                    <a:srgbClr val="0C3954"/>
                  </a:solidFill>
                  <a:latin typeface="Source Sans Pro Bold"/>
                </a:rPr>
                <a:t>With an open mind</a:t>
              </a:r>
            </a:p>
            <a:p>
              <a:pPr>
                <a:lnSpc>
                  <a:spcPts val="5880"/>
                </a:lnSpc>
              </a:pPr>
              <a:endParaRPr lang="en-US" sz="4200" spc="147" dirty="0">
                <a:solidFill>
                  <a:srgbClr val="0C3954"/>
                </a:solidFill>
                <a:latin typeface="Source Sans Pro Bold"/>
              </a:endParaRPr>
            </a:p>
            <a:p>
              <a:pPr marL="693420" lvl="1" indent="-346710">
                <a:lnSpc>
                  <a:spcPts val="5880"/>
                </a:lnSpc>
                <a:buFont typeface="Arial"/>
                <a:buChar char="•"/>
              </a:pPr>
              <a:r>
                <a:rPr lang="en-US" sz="4200" spc="147" dirty="0">
                  <a:solidFill>
                    <a:srgbClr val="0C3954"/>
                  </a:solidFill>
                  <a:latin typeface="Source Sans Pro Bold"/>
                </a:rPr>
                <a:t>Without judgment</a:t>
              </a:r>
            </a:p>
            <a:p>
              <a:pPr>
                <a:lnSpc>
                  <a:spcPts val="5880"/>
                </a:lnSpc>
              </a:pPr>
              <a:endParaRPr lang="en-US" sz="4200" spc="147" dirty="0">
                <a:solidFill>
                  <a:srgbClr val="0C3954"/>
                </a:solidFill>
                <a:latin typeface="Source Sans Pro Bold"/>
              </a:endParaRPr>
            </a:p>
            <a:p>
              <a:pPr marL="693420" lvl="1" indent="-346710" algn="l">
                <a:lnSpc>
                  <a:spcPts val="5880"/>
                </a:lnSpc>
                <a:buFont typeface="Arial"/>
                <a:buChar char="•"/>
              </a:pPr>
              <a:r>
                <a:rPr lang="en-US" sz="4200" spc="147" dirty="0">
                  <a:solidFill>
                    <a:srgbClr val="0C3954"/>
                  </a:solidFill>
                  <a:latin typeface="Source Sans Pro Bold"/>
                </a:rPr>
                <a:t>(Relatively) free from resistance ("inner critic," imposter syndrome, etc.)</a:t>
              </a:r>
            </a:p>
          </p:txBody>
        </p:sp>
        <p:sp>
          <p:nvSpPr>
            <p:cNvPr id="7" name="TextBox 7"/>
            <p:cNvSpPr txBox="1"/>
            <p:nvPr/>
          </p:nvSpPr>
          <p:spPr>
            <a:xfrm>
              <a:off x="0" y="28575"/>
              <a:ext cx="13734937" cy="2750058"/>
            </a:xfrm>
            <a:prstGeom prst="rect">
              <a:avLst/>
            </a:prstGeom>
          </p:spPr>
          <p:txBody>
            <a:bodyPr lIns="0" tIns="0" rIns="0" bIns="0" rtlCol="0" anchor="t">
              <a:spAutoFit/>
            </a:bodyPr>
            <a:lstStyle/>
            <a:p>
              <a:pPr algn="l">
                <a:lnSpc>
                  <a:spcPts val="8160"/>
                </a:lnSpc>
              </a:pPr>
              <a:r>
                <a:rPr lang="en-US" sz="7000">
                  <a:solidFill>
                    <a:srgbClr val="0C3954"/>
                  </a:solidFill>
                  <a:latin typeface="Quando"/>
                </a:rPr>
                <a:t>How to Approach Today's Workshop</a:t>
              </a:r>
            </a:p>
          </p:txBody>
        </p:sp>
      </p:grpSp>
      <p:pic>
        <p:nvPicPr>
          <p:cNvPr id="8" name="Picture 8"/>
          <p:cNvPicPr>
            <a:picLocks noChangeAspect="1"/>
          </p:cNvPicPr>
          <p:nvPr/>
        </p:nvPicPr>
        <p:blipFill>
          <a:blip r:embed="rId3"/>
          <a:srcRect/>
          <a:stretch>
            <a:fillRect/>
          </a:stretch>
        </p:blipFill>
        <p:spPr>
          <a:xfrm>
            <a:off x="11482183" y="207455"/>
            <a:ext cx="6581393" cy="987208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3954"/>
        </a:solidFill>
        <a:effectLst/>
      </p:bgPr>
    </p:bg>
    <p:spTree>
      <p:nvGrpSpPr>
        <p:cNvPr id="1" name=""/>
        <p:cNvGrpSpPr/>
        <p:nvPr/>
      </p:nvGrpSpPr>
      <p:grpSpPr>
        <a:xfrm>
          <a:off x="0" y="0"/>
          <a:ext cx="0" cy="0"/>
          <a:chOff x="0" y="0"/>
          <a:chExt cx="0" cy="0"/>
        </a:xfrm>
      </p:grpSpPr>
      <p:sp>
        <p:nvSpPr>
          <p:cNvPr id="2" name="AutoShape 2"/>
          <p:cNvSpPr/>
          <p:nvPr/>
        </p:nvSpPr>
        <p:spPr>
          <a:xfrm>
            <a:off x="193048" y="5040435"/>
            <a:ext cx="17901905" cy="5058196"/>
          </a:xfrm>
          <a:prstGeom prst="rect">
            <a:avLst/>
          </a:prstGeom>
          <a:solidFill>
            <a:srgbClr val="FFCE4C"/>
          </a:solidFill>
        </p:spPr>
      </p:sp>
      <p:sp>
        <p:nvSpPr>
          <p:cNvPr id="3" name="AutoShape 3"/>
          <p:cNvSpPr/>
          <p:nvPr/>
        </p:nvSpPr>
        <p:spPr>
          <a:xfrm>
            <a:off x="813103" y="3121697"/>
            <a:ext cx="4007496" cy="4545925"/>
          </a:xfrm>
          <a:prstGeom prst="rect">
            <a:avLst/>
          </a:prstGeom>
          <a:solidFill>
            <a:srgbClr val="9CCBD5"/>
          </a:solidFill>
        </p:spPr>
      </p:sp>
      <p:grpSp>
        <p:nvGrpSpPr>
          <p:cNvPr id="4" name="Group 4"/>
          <p:cNvGrpSpPr/>
          <p:nvPr/>
        </p:nvGrpSpPr>
        <p:grpSpPr>
          <a:xfrm>
            <a:off x="1011288" y="4368029"/>
            <a:ext cx="3611126" cy="2053261"/>
            <a:chOff x="0" y="0"/>
            <a:chExt cx="4814834" cy="2737682"/>
          </a:xfrm>
        </p:grpSpPr>
        <p:sp>
          <p:nvSpPr>
            <p:cNvPr id="5" name="TextBox 5"/>
            <p:cNvSpPr txBox="1"/>
            <p:nvPr/>
          </p:nvSpPr>
          <p:spPr>
            <a:xfrm>
              <a:off x="0" y="9525"/>
              <a:ext cx="4814834" cy="1398651"/>
            </a:xfrm>
            <a:prstGeom prst="rect">
              <a:avLst/>
            </a:prstGeom>
          </p:spPr>
          <p:txBody>
            <a:bodyPr lIns="0" tIns="0" rIns="0" bIns="0" rtlCol="0" anchor="t">
              <a:spAutoFit/>
            </a:bodyPr>
            <a:lstStyle/>
            <a:p>
              <a:pPr algn="ctr">
                <a:lnSpc>
                  <a:spcPts val="4104"/>
                </a:lnSpc>
              </a:pPr>
              <a:r>
                <a:rPr lang="en-US" sz="3600">
                  <a:solidFill>
                    <a:srgbClr val="0C3954"/>
                  </a:solidFill>
                  <a:latin typeface="Source Sans Pro"/>
                </a:rPr>
                <a:t>THE PROJECT DESCRIPTION</a:t>
              </a:r>
            </a:p>
          </p:txBody>
        </p:sp>
        <p:sp>
          <p:nvSpPr>
            <p:cNvPr id="6" name="TextBox 6"/>
            <p:cNvSpPr txBox="1"/>
            <p:nvPr/>
          </p:nvSpPr>
          <p:spPr>
            <a:xfrm>
              <a:off x="104650" y="1770577"/>
              <a:ext cx="4605534" cy="967105"/>
            </a:xfrm>
            <a:prstGeom prst="rect">
              <a:avLst/>
            </a:prstGeom>
          </p:spPr>
          <p:txBody>
            <a:bodyPr lIns="0" tIns="0" rIns="0" bIns="0" rtlCol="0" anchor="t">
              <a:spAutoFit/>
            </a:bodyPr>
            <a:lstStyle/>
            <a:p>
              <a:pPr algn="ctr">
                <a:lnSpc>
                  <a:spcPts val="2940"/>
                </a:lnSpc>
              </a:pPr>
              <a:r>
                <a:rPr lang="en-US" sz="2100" spc="69">
                  <a:solidFill>
                    <a:srgbClr val="0C3954"/>
                  </a:solidFill>
                  <a:latin typeface="Source Sans Pro"/>
                </a:rPr>
                <a:t>An overview of the project and its significance</a:t>
              </a:r>
            </a:p>
          </p:txBody>
        </p:sp>
      </p:grpSp>
      <p:sp>
        <p:nvSpPr>
          <p:cNvPr id="7" name="TextBox 7"/>
          <p:cNvSpPr txBox="1"/>
          <p:nvPr/>
        </p:nvSpPr>
        <p:spPr>
          <a:xfrm>
            <a:off x="1008832" y="1314450"/>
            <a:ext cx="16250468" cy="795020"/>
          </a:xfrm>
          <a:prstGeom prst="rect">
            <a:avLst/>
          </a:prstGeom>
        </p:spPr>
        <p:txBody>
          <a:bodyPr lIns="0" tIns="0" rIns="0" bIns="0" rtlCol="0" anchor="t">
            <a:spAutoFit/>
          </a:bodyPr>
          <a:lstStyle/>
          <a:p>
            <a:pPr algn="ctr">
              <a:lnSpc>
                <a:spcPts val="6160"/>
              </a:lnSpc>
            </a:pPr>
            <a:r>
              <a:rPr lang="en-US" sz="5600">
                <a:solidFill>
                  <a:srgbClr val="FFCE4C"/>
                </a:solidFill>
                <a:latin typeface="Quando Italics"/>
              </a:rPr>
              <a:t>PARTS OF THE PROPOSAL</a:t>
            </a:r>
          </a:p>
        </p:txBody>
      </p:sp>
      <p:sp>
        <p:nvSpPr>
          <p:cNvPr id="8" name="AutoShape 8"/>
          <p:cNvSpPr/>
          <p:nvPr/>
        </p:nvSpPr>
        <p:spPr>
          <a:xfrm>
            <a:off x="5043087" y="3121697"/>
            <a:ext cx="4007496" cy="4545925"/>
          </a:xfrm>
          <a:prstGeom prst="rect">
            <a:avLst/>
          </a:prstGeom>
          <a:solidFill>
            <a:srgbClr val="9CCBD5"/>
          </a:solidFill>
        </p:spPr>
      </p:sp>
      <p:grpSp>
        <p:nvGrpSpPr>
          <p:cNvPr id="9" name="Group 9"/>
          <p:cNvGrpSpPr/>
          <p:nvPr/>
        </p:nvGrpSpPr>
        <p:grpSpPr>
          <a:xfrm>
            <a:off x="5241273" y="4110854"/>
            <a:ext cx="3611126" cy="2567611"/>
            <a:chOff x="0" y="0"/>
            <a:chExt cx="4814834" cy="3423482"/>
          </a:xfrm>
        </p:grpSpPr>
        <p:sp>
          <p:nvSpPr>
            <p:cNvPr id="10" name="TextBox 10"/>
            <p:cNvSpPr txBox="1"/>
            <p:nvPr/>
          </p:nvSpPr>
          <p:spPr>
            <a:xfrm>
              <a:off x="0" y="9525"/>
              <a:ext cx="4814834" cy="2084451"/>
            </a:xfrm>
            <a:prstGeom prst="rect">
              <a:avLst/>
            </a:prstGeom>
          </p:spPr>
          <p:txBody>
            <a:bodyPr lIns="0" tIns="0" rIns="0" bIns="0" rtlCol="0" anchor="t">
              <a:spAutoFit/>
            </a:bodyPr>
            <a:lstStyle/>
            <a:p>
              <a:pPr algn="ctr">
                <a:lnSpc>
                  <a:spcPts val="4104"/>
                </a:lnSpc>
              </a:pPr>
              <a:r>
                <a:rPr lang="en-US" sz="3600">
                  <a:solidFill>
                    <a:srgbClr val="0C3954"/>
                  </a:solidFill>
                  <a:latin typeface="Source Sans Pro"/>
                </a:rPr>
                <a:t>CRITICAL CONTEXT/MARKET ANALYSIS</a:t>
              </a:r>
            </a:p>
          </p:txBody>
        </p:sp>
        <p:sp>
          <p:nvSpPr>
            <p:cNvPr id="11" name="TextBox 11"/>
            <p:cNvSpPr txBox="1"/>
            <p:nvPr/>
          </p:nvSpPr>
          <p:spPr>
            <a:xfrm>
              <a:off x="104650" y="2456377"/>
              <a:ext cx="4605534" cy="967105"/>
            </a:xfrm>
            <a:prstGeom prst="rect">
              <a:avLst/>
            </a:prstGeom>
          </p:spPr>
          <p:txBody>
            <a:bodyPr lIns="0" tIns="0" rIns="0" bIns="0" rtlCol="0" anchor="t">
              <a:spAutoFit/>
            </a:bodyPr>
            <a:lstStyle/>
            <a:p>
              <a:pPr algn="ctr">
                <a:lnSpc>
                  <a:spcPts val="2940"/>
                </a:lnSpc>
              </a:pPr>
              <a:r>
                <a:rPr lang="en-US" sz="2100" spc="69">
                  <a:solidFill>
                    <a:srgbClr val="0C3954"/>
                  </a:solidFill>
                  <a:latin typeface="Source Sans Pro"/>
                </a:rPr>
                <a:t>A landscape of the conversation</a:t>
              </a:r>
            </a:p>
          </p:txBody>
        </p:sp>
      </p:grpSp>
      <p:sp>
        <p:nvSpPr>
          <p:cNvPr id="12" name="AutoShape 12"/>
          <p:cNvSpPr/>
          <p:nvPr/>
        </p:nvSpPr>
        <p:spPr>
          <a:xfrm>
            <a:off x="9260477" y="3121697"/>
            <a:ext cx="4007496" cy="4545925"/>
          </a:xfrm>
          <a:prstGeom prst="rect">
            <a:avLst/>
          </a:prstGeom>
          <a:solidFill>
            <a:srgbClr val="9CCBD5"/>
          </a:solidFill>
        </p:spPr>
      </p:sp>
      <p:grpSp>
        <p:nvGrpSpPr>
          <p:cNvPr id="13" name="Group 13"/>
          <p:cNvGrpSpPr/>
          <p:nvPr/>
        </p:nvGrpSpPr>
        <p:grpSpPr>
          <a:xfrm>
            <a:off x="9458662" y="4368029"/>
            <a:ext cx="3611126" cy="2053261"/>
            <a:chOff x="0" y="0"/>
            <a:chExt cx="4814834" cy="2737682"/>
          </a:xfrm>
        </p:grpSpPr>
        <p:sp>
          <p:nvSpPr>
            <p:cNvPr id="14" name="TextBox 14"/>
            <p:cNvSpPr txBox="1"/>
            <p:nvPr/>
          </p:nvSpPr>
          <p:spPr>
            <a:xfrm>
              <a:off x="0" y="9525"/>
              <a:ext cx="4814834" cy="1398651"/>
            </a:xfrm>
            <a:prstGeom prst="rect">
              <a:avLst/>
            </a:prstGeom>
          </p:spPr>
          <p:txBody>
            <a:bodyPr lIns="0" tIns="0" rIns="0" bIns="0" rtlCol="0" anchor="t">
              <a:spAutoFit/>
            </a:bodyPr>
            <a:lstStyle/>
            <a:p>
              <a:pPr algn="ctr">
                <a:lnSpc>
                  <a:spcPts val="4104"/>
                </a:lnSpc>
              </a:pPr>
              <a:r>
                <a:rPr lang="en-US" sz="3600">
                  <a:solidFill>
                    <a:srgbClr val="0C3954"/>
                  </a:solidFill>
                  <a:latin typeface="Source Sans Pro"/>
                </a:rPr>
                <a:t>CHAPTER SUMMARIES</a:t>
              </a:r>
            </a:p>
          </p:txBody>
        </p:sp>
        <p:sp>
          <p:nvSpPr>
            <p:cNvPr id="15" name="TextBox 15"/>
            <p:cNvSpPr txBox="1"/>
            <p:nvPr/>
          </p:nvSpPr>
          <p:spPr>
            <a:xfrm>
              <a:off x="104650" y="1770577"/>
              <a:ext cx="4605534" cy="967105"/>
            </a:xfrm>
            <a:prstGeom prst="rect">
              <a:avLst/>
            </a:prstGeom>
          </p:spPr>
          <p:txBody>
            <a:bodyPr lIns="0" tIns="0" rIns="0" bIns="0" rtlCol="0" anchor="t">
              <a:spAutoFit/>
            </a:bodyPr>
            <a:lstStyle/>
            <a:p>
              <a:pPr algn="ctr">
                <a:lnSpc>
                  <a:spcPts val="2940"/>
                </a:lnSpc>
              </a:pPr>
              <a:r>
                <a:rPr lang="en-US" sz="2100" spc="69">
                  <a:solidFill>
                    <a:srgbClr val="0C3954"/>
                  </a:solidFill>
                  <a:latin typeface="Source Sans Pro"/>
                </a:rPr>
                <a:t>Overview of the book's chapters--the narrativee</a:t>
              </a:r>
            </a:p>
          </p:txBody>
        </p:sp>
      </p:grpSp>
      <p:sp>
        <p:nvSpPr>
          <p:cNvPr id="16" name="AutoShape 16"/>
          <p:cNvSpPr/>
          <p:nvPr/>
        </p:nvSpPr>
        <p:spPr>
          <a:xfrm>
            <a:off x="13467401" y="3121697"/>
            <a:ext cx="4007496" cy="4545925"/>
          </a:xfrm>
          <a:prstGeom prst="rect">
            <a:avLst/>
          </a:prstGeom>
          <a:solidFill>
            <a:srgbClr val="9CCBD5"/>
          </a:solidFill>
        </p:spPr>
      </p:sp>
      <p:grpSp>
        <p:nvGrpSpPr>
          <p:cNvPr id="17" name="Group 17"/>
          <p:cNvGrpSpPr/>
          <p:nvPr/>
        </p:nvGrpSpPr>
        <p:grpSpPr>
          <a:xfrm>
            <a:off x="13665586" y="4625204"/>
            <a:ext cx="3611126" cy="1538911"/>
            <a:chOff x="0" y="0"/>
            <a:chExt cx="4814834" cy="2051882"/>
          </a:xfrm>
        </p:grpSpPr>
        <p:sp>
          <p:nvSpPr>
            <p:cNvPr id="18" name="TextBox 18"/>
            <p:cNvSpPr txBox="1"/>
            <p:nvPr/>
          </p:nvSpPr>
          <p:spPr>
            <a:xfrm>
              <a:off x="0" y="9525"/>
              <a:ext cx="4814834" cy="712851"/>
            </a:xfrm>
            <a:prstGeom prst="rect">
              <a:avLst/>
            </a:prstGeom>
          </p:spPr>
          <p:txBody>
            <a:bodyPr lIns="0" tIns="0" rIns="0" bIns="0" rtlCol="0" anchor="t">
              <a:spAutoFit/>
            </a:bodyPr>
            <a:lstStyle/>
            <a:p>
              <a:pPr algn="ctr">
                <a:lnSpc>
                  <a:spcPts val="4104"/>
                </a:lnSpc>
              </a:pPr>
              <a:r>
                <a:rPr lang="en-US" sz="3600">
                  <a:solidFill>
                    <a:srgbClr val="0C3954"/>
                  </a:solidFill>
                  <a:latin typeface="Source Sans Pro"/>
                </a:rPr>
                <a:t>NUTS AND BOLTS</a:t>
              </a:r>
            </a:p>
          </p:txBody>
        </p:sp>
        <p:sp>
          <p:nvSpPr>
            <p:cNvPr id="19" name="TextBox 19"/>
            <p:cNvSpPr txBox="1"/>
            <p:nvPr/>
          </p:nvSpPr>
          <p:spPr>
            <a:xfrm>
              <a:off x="104650" y="1084777"/>
              <a:ext cx="4605534" cy="967105"/>
            </a:xfrm>
            <a:prstGeom prst="rect">
              <a:avLst/>
            </a:prstGeom>
          </p:spPr>
          <p:txBody>
            <a:bodyPr lIns="0" tIns="0" rIns="0" bIns="0" rtlCol="0" anchor="t">
              <a:spAutoFit/>
            </a:bodyPr>
            <a:lstStyle/>
            <a:p>
              <a:pPr algn="ctr">
                <a:lnSpc>
                  <a:spcPts val="2940"/>
                </a:lnSpc>
              </a:pPr>
              <a:r>
                <a:rPr lang="en-US" sz="2100" spc="69">
                  <a:solidFill>
                    <a:srgbClr val="0C3954"/>
                  </a:solidFill>
                  <a:latin typeface="Source Sans Pro"/>
                </a:rPr>
                <a:t>MS status, word count, images, permissions, etc.</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8642</TotalTime>
  <Words>2308</Words>
  <Application>Microsoft Macintosh PowerPoint</Application>
  <PresentationFormat>Custom</PresentationFormat>
  <Paragraphs>234</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Quando</vt:lpstr>
      <vt:lpstr>Arimo</vt:lpstr>
      <vt:lpstr>Source Sans Pro Bold</vt:lpstr>
      <vt:lpstr>Calibri</vt:lpstr>
      <vt:lpstr>Quando Italics</vt:lpstr>
      <vt:lpstr>Source Sans Pro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Write a Winning Book Proposal</dc:title>
  <cp:lastModifiedBy>Ahad, Badia</cp:lastModifiedBy>
  <cp:revision>41</cp:revision>
  <cp:lastPrinted>2020-12-04T00:49:31Z</cp:lastPrinted>
  <dcterms:created xsi:type="dcterms:W3CDTF">2006-08-16T00:00:00Z</dcterms:created>
  <dcterms:modified xsi:type="dcterms:W3CDTF">2021-12-19T12:55:01Z</dcterms:modified>
  <dc:identifier>DAD1mAy60eA</dc:identifier>
</cp:coreProperties>
</file>